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81" r:id="rId4"/>
    <p:sldId id="287" r:id="rId5"/>
    <p:sldId id="280" r:id="rId6"/>
    <p:sldId id="284" r:id="rId7"/>
    <p:sldId id="282" r:id="rId8"/>
    <p:sldId id="285" r:id="rId9"/>
    <p:sldId id="288" r:id="rId10"/>
  </p:sldIdLst>
  <p:sldSz cx="6858000" cy="9906000" type="A4"/>
  <p:notesSz cx="9940925" cy="68087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978" userDrawn="1">
          <p15:clr>
            <a:srgbClr val="A4A3A4"/>
          </p15:clr>
        </p15:guide>
        <p15:guide id="3" orient="horz" pos="5683" userDrawn="1">
          <p15:clr>
            <a:srgbClr val="A4A3A4"/>
          </p15:clr>
        </p15:guide>
        <p15:guide id="4" pos="278" userDrawn="1">
          <p15:clr>
            <a:srgbClr val="A4A3A4"/>
          </p15:clr>
        </p15:guide>
        <p15:guide id="5" pos="4065" userDrawn="1">
          <p15:clr>
            <a:srgbClr val="A4A3A4"/>
          </p15:clr>
        </p15:guide>
        <p15:guide id="6" pos="595" userDrawn="1">
          <p15:clr>
            <a:srgbClr val="A4A3A4"/>
          </p15:clr>
        </p15:guide>
        <p15:guide id="7" pos="436" userDrawn="1">
          <p15:clr>
            <a:srgbClr val="A4A3A4"/>
          </p15:clr>
        </p15:guide>
        <p15:guide id="8" orient="horz" pos="5501" userDrawn="1">
          <p15:clr>
            <a:srgbClr val="A4A3A4"/>
          </p15:clr>
        </p15:guide>
        <p15:guide id="9" pos="220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C7FF"/>
    <a:srgbClr val="0A3665"/>
    <a:srgbClr val="FFFFFF"/>
    <a:srgbClr val="0E4A8C"/>
    <a:srgbClr val="064676"/>
    <a:srgbClr val="064473"/>
    <a:srgbClr val="0E70DC"/>
    <a:srgbClr val="1158A7"/>
    <a:srgbClr val="0097FE"/>
    <a:srgbClr val="0090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80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582" y="78"/>
      </p:cViewPr>
      <p:guideLst>
        <p:guide orient="horz" pos="5978"/>
        <p:guide orient="horz" pos="5683"/>
        <p:guide pos="278"/>
        <p:guide pos="4065"/>
        <p:guide pos="595"/>
        <p:guide pos="436"/>
        <p:guide orient="horz" pos="5501"/>
        <p:guide pos="22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8818" cy="34082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9787" y="1"/>
            <a:ext cx="4308818" cy="34082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7DF31F22-F40A-4970-870E-7892BFF1BA28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67967"/>
            <a:ext cx="4308818" cy="34082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9787" y="6467967"/>
            <a:ext cx="4308818" cy="34082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223D5D36-B2AE-4486-BCB1-CEA05DEF6C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55357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4307734" cy="341622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30892" y="0"/>
            <a:ext cx="4307734" cy="341622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r">
              <a:defRPr sz="1200"/>
            </a:lvl1pPr>
          </a:lstStyle>
          <a:p>
            <a:fld id="{1F234746-9E70-4961-9ED1-D98284AC9482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176713" y="852488"/>
            <a:ext cx="1587500" cy="2295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8" tIns="45784" rIns="91568" bIns="4578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4094" y="3276730"/>
            <a:ext cx="7952740" cy="2680961"/>
          </a:xfrm>
          <a:prstGeom prst="rect">
            <a:avLst/>
          </a:prstGeom>
        </p:spPr>
        <p:txBody>
          <a:bodyPr vert="horz" lIns="91568" tIns="45784" rIns="91568" bIns="45784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6467167"/>
            <a:ext cx="4307734" cy="341622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30892" y="6467167"/>
            <a:ext cx="4307734" cy="341622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r">
              <a:defRPr sz="1200"/>
            </a:lvl1pPr>
          </a:lstStyle>
          <a:p>
            <a:fld id="{54134A0D-820D-46FB-90A8-976BB0BF1D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9082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34A0D-820D-46FB-90A8-976BB0BF1D4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60130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34A0D-820D-46FB-90A8-976BB0BF1D43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34914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34A0D-820D-46FB-90A8-976BB0BF1D43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02573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34A0D-820D-46FB-90A8-976BB0BF1D43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13417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34A0D-820D-46FB-90A8-976BB0BF1D43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9233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34A0D-820D-46FB-90A8-976BB0BF1D43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621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D68E9-39B0-420D-B66A-F497173E5130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8AE4-6C16-4146-97E3-D73E58D08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5091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D68E9-39B0-420D-B66A-F497173E5130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8AE4-6C16-4146-97E3-D73E58D08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7820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D68E9-39B0-420D-B66A-F497173E5130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8AE4-6C16-4146-97E3-D73E58D08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5739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D68E9-39B0-420D-B66A-F497173E5130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8AE4-6C16-4146-97E3-D73E58D08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2827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D68E9-39B0-420D-B66A-F497173E5130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8AE4-6C16-4146-97E3-D73E58D08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5049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D68E9-39B0-420D-B66A-F497173E5130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8AE4-6C16-4146-97E3-D73E58D08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7598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D68E9-39B0-420D-B66A-F497173E5130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8AE4-6C16-4146-97E3-D73E58D08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7968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D68E9-39B0-420D-B66A-F497173E5130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8AE4-6C16-4146-97E3-D73E58D08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434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D68E9-39B0-420D-B66A-F497173E5130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8AE4-6C16-4146-97E3-D73E58D08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4198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D68E9-39B0-420D-B66A-F497173E5130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8AE4-6C16-4146-97E3-D73E58D08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8525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D68E9-39B0-420D-B66A-F497173E5130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8AE4-6C16-4146-97E3-D73E58D08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2021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D68E9-39B0-420D-B66A-F497173E5130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68AE4-6C16-4146-97E3-D73E58D08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2319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Группа 20"/>
          <p:cNvGrpSpPr/>
          <p:nvPr/>
        </p:nvGrpSpPr>
        <p:grpSpPr>
          <a:xfrm flipV="1">
            <a:off x="98475" y="112540"/>
            <a:ext cx="1311226" cy="1906759"/>
            <a:chOff x="0" y="0"/>
            <a:chExt cx="1853252" cy="2693612"/>
          </a:xfrm>
        </p:grpSpPr>
        <p:grpSp>
          <p:nvGrpSpPr>
            <p:cNvPr id="22" name="Группа 21"/>
            <p:cNvGrpSpPr/>
            <p:nvPr/>
          </p:nvGrpSpPr>
          <p:grpSpPr>
            <a:xfrm>
              <a:off x="0" y="0"/>
              <a:ext cx="1853252" cy="2693612"/>
              <a:chOff x="0" y="0"/>
              <a:chExt cx="1853252" cy="2693612"/>
            </a:xfrm>
          </p:grpSpPr>
          <p:sp>
            <p:nvSpPr>
              <p:cNvPr id="24" name="Равнобедренный треугольник 23"/>
              <p:cNvSpPr/>
              <p:nvPr/>
            </p:nvSpPr>
            <p:spPr>
              <a:xfrm>
                <a:off x="616333" y="1790450"/>
                <a:ext cx="1236919" cy="899986"/>
              </a:xfrm>
              <a:prstGeom prst="triangle">
                <a:avLst/>
              </a:prstGeom>
              <a:solidFill>
                <a:srgbClr val="0A366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ru-RU">
                  <a:solidFill>
                    <a:srgbClr val="064879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25" name="Равнобедренный треугольник 24"/>
              <p:cNvSpPr/>
              <p:nvPr/>
            </p:nvSpPr>
            <p:spPr>
              <a:xfrm flipV="1">
                <a:off x="2637" y="1793625"/>
                <a:ext cx="1236918" cy="899987"/>
              </a:xfrm>
              <a:prstGeom prst="triangle">
                <a:avLst/>
              </a:prstGeom>
              <a:solidFill>
                <a:srgbClr val="0E4A8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ru-RU">
                  <a:solidFill>
                    <a:srgbClr val="064879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26" name="Равнобедренный треугольник 25"/>
              <p:cNvSpPr/>
              <p:nvPr/>
            </p:nvSpPr>
            <p:spPr>
              <a:xfrm rot="10800000" flipV="1">
                <a:off x="6986" y="896812"/>
                <a:ext cx="1236919" cy="899986"/>
              </a:xfrm>
              <a:prstGeom prst="triangle">
                <a:avLst/>
              </a:prstGeom>
              <a:solidFill>
                <a:srgbClr val="1158A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ru-RU">
                  <a:solidFill>
                    <a:srgbClr val="064879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27" name="Равнобедренный треугольник 22"/>
              <p:cNvSpPr/>
              <p:nvPr/>
            </p:nvSpPr>
            <p:spPr>
              <a:xfrm rot="10800000" flipV="1">
                <a:off x="0" y="1790449"/>
                <a:ext cx="627319" cy="899986"/>
              </a:xfrm>
              <a:custGeom>
                <a:avLst/>
                <a:gdLst>
                  <a:gd name="connsiteX0" fmla="*/ 0 w 1236919"/>
                  <a:gd name="connsiteY0" fmla="*/ 899986 h 899986"/>
                  <a:gd name="connsiteX1" fmla="*/ 618460 w 1236919"/>
                  <a:gd name="connsiteY1" fmla="*/ 0 h 899986"/>
                  <a:gd name="connsiteX2" fmla="*/ 1236919 w 1236919"/>
                  <a:gd name="connsiteY2" fmla="*/ 899986 h 899986"/>
                  <a:gd name="connsiteX3" fmla="*/ 0 w 1236919"/>
                  <a:gd name="connsiteY3" fmla="*/ 899986 h 899986"/>
                  <a:gd name="connsiteX0" fmla="*/ 0 w 627319"/>
                  <a:gd name="connsiteY0" fmla="*/ 899986 h 899986"/>
                  <a:gd name="connsiteX1" fmla="*/ 618460 w 627319"/>
                  <a:gd name="connsiteY1" fmla="*/ 0 h 899986"/>
                  <a:gd name="connsiteX2" fmla="*/ 627319 w 627319"/>
                  <a:gd name="connsiteY2" fmla="*/ 899986 h 899986"/>
                  <a:gd name="connsiteX3" fmla="*/ 0 w 627319"/>
                  <a:gd name="connsiteY3" fmla="*/ 899986 h 8999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27319" h="899986">
                    <a:moveTo>
                      <a:pt x="0" y="899986"/>
                    </a:moveTo>
                    <a:lnTo>
                      <a:pt x="618460" y="0"/>
                    </a:lnTo>
                    <a:lnTo>
                      <a:pt x="627319" y="899986"/>
                    </a:lnTo>
                    <a:lnTo>
                      <a:pt x="0" y="899986"/>
                    </a:lnTo>
                    <a:close/>
                  </a:path>
                </a:pathLst>
              </a:custGeom>
              <a:solidFill>
                <a:srgbClr val="0A366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ru-RU">
                  <a:solidFill>
                    <a:srgbClr val="064879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28" name="Равнобедренный треугольник 22"/>
              <p:cNvSpPr/>
              <p:nvPr/>
            </p:nvSpPr>
            <p:spPr>
              <a:xfrm flipH="1" flipV="1">
                <a:off x="2170" y="896812"/>
                <a:ext cx="627319" cy="899986"/>
              </a:xfrm>
              <a:custGeom>
                <a:avLst/>
                <a:gdLst>
                  <a:gd name="connsiteX0" fmla="*/ 0 w 1236919"/>
                  <a:gd name="connsiteY0" fmla="*/ 899986 h 899986"/>
                  <a:gd name="connsiteX1" fmla="*/ 618460 w 1236919"/>
                  <a:gd name="connsiteY1" fmla="*/ 0 h 899986"/>
                  <a:gd name="connsiteX2" fmla="*/ 1236919 w 1236919"/>
                  <a:gd name="connsiteY2" fmla="*/ 899986 h 899986"/>
                  <a:gd name="connsiteX3" fmla="*/ 0 w 1236919"/>
                  <a:gd name="connsiteY3" fmla="*/ 899986 h 899986"/>
                  <a:gd name="connsiteX0" fmla="*/ 0 w 627319"/>
                  <a:gd name="connsiteY0" fmla="*/ 899986 h 899986"/>
                  <a:gd name="connsiteX1" fmla="*/ 618460 w 627319"/>
                  <a:gd name="connsiteY1" fmla="*/ 0 h 899986"/>
                  <a:gd name="connsiteX2" fmla="*/ 627319 w 627319"/>
                  <a:gd name="connsiteY2" fmla="*/ 899986 h 899986"/>
                  <a:gd name="connsiteX3" fmla="*/ 0 w 627319"/>
                  <a:gd name="connsiteY3" fmla="*/ 899986 h 8999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27319" h="899986">
                    <a:moveTo>
                      <a:pt x="0" y="899986"/>
                    </a:moveTo>
                    <a:lnTo>
                      <a:pt x="618460" y="0"/>
                    </a:lnTo>
                    <a:lnTo>
                      <a:pt x="627319" y="899986"/>
                    </a:lnTo>
                    <a:lnTo>
                      <a:pt x="0" y="899986"/>
                    </a:lnTo>
                    <a:close/>
                  </a:path>
                </a:pathLst>
              </a:custGeom>
              <a:solidFill>
                <a:srgbClr val="0E70D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ru-RU">
                  <a:solidFill>
                    <a:srgbClr val="064879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29" name="Равнобедренный треугольник 22"/>
              <p:cNvSpPr/>
              <p:nvPr/>
            </p:nvSpPr>
            <p:spPr>
              <a:xfrm flipH="1">
                <a:off x="1592" y="0"/>
                <a:ext cx="627319" cy="899986"/>
              </a:xfrm>
              <a:custGeom>
                <a:avLst/>
                <a:gdLst>
                  <a:gd name="connsiteX0" fmla="*/ 0 w 1236919"/>
                  <a:gd name="connsiteY0" fmla="*/ 899986 h 899986"/>
                  <a:gd name="connsiteX1" fmla="*/ 618460 w 1236919"/>
                  <a:gd name="connsiteY1" fmla="*/ 0 h 899986"/>
                  <a:gd name="connsiteX2" fmla="*/ 1236919 w 1236919"/>
                  <a:gd name="connsiteY2" fmla="*/ 899986 h 899986"/>
                  <a:gd name="connsiteX3" fmla="*/ 0 w 1236919"/>
                  <a:gd name="connsiteY3" fmla="*/ 899986 h 899986"/>
                  <a:gd name="connsiteX0" fmla="*/ 0 w 627319"/>
                  <a:gd name="connsiteY0" fmla="*/ 899986 h 899986"/>
                  <a:gd name="connsiteX1" fmla="*/ 618460 w 627319"/>
                  <a:gd name="connsiteY1" fmla="*/ 0 h 899986"/>
                  <a:gd name="connsiteX2" fmla="*/ 627319 w 627319"/>
                  <a:gd name="connsiteY2" fmla="*/ 899986 h 899986"/>
                  <a:gd name="connsiteX3" fmla="*/ 0 w 627319"/>
                  <a:gd name="connsiteY3" fmla="*/ 899986 h 8999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27319" h="899986">
                    <a:moveTo>
                      <a:pt x="0" y="899986"/>
                    </a:moveTo>
                    <a:lnTo>
                      <a:pt x="618460" y="0"/>
                    </a:lnTo>
                    <a:lnTo>
                      <a:pt x="627319" y="899986"/>
                    </a:lnTo>
                    <a:lnTo>
                      <a:pt x="0" y="899986"/>
                    </a:lnTo>
                    <a:close/>
                  </a:path>
                </a:pathLst>
              </a:custGeom>
              <a:solidFill>
                <a:srgbClr val="78C7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ru-RU">
                  <a:solidFill>
                    <a:srgbClr val="064879"/>
                  </a:solidFill>
                  <a:latin typeface="Cambria" panose="02040503050406030204" pitchFamily="18" charset="0"/>
                </a:endParaRPr>
              </a:p>
            </p:txBody>
          </p:sp>
        </p:grpSp>
        <p:cxnSp>
          <p:nvCxnSpPr>
            <p:cNvPr id="23" name="Прямая соединительная линия 22"/>
            <p:cNvCxnSpPr>
              <a:stCxn id="29" idx="1"/>
              <a:endCxn id="27" idx="2"/>
            </p:cNvCxnSpPr>
            <p:nvPr/>
          </p:nvCxnSpPr>
          <p:spPr>
            <a:xfrm flipH="1">
              <a:off x="0" y="0"/>
              <a:ext cx="10451" cy="2690435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Прямоугольник 39"/>
          <p:cNvSpPr/>
          <p:nvPr/>
        </p:nvSpPr>
        <p:spPr>
          <a:xfrm>
            <a:off x="850006" y="2998415"/>
            <a:ext cx="5142029" cy="262841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23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ИНФОРМАЦИЯ</a:t>
            </a:r>
            <a:r>
              <a:rPr lang="ru-RU" sz="2300" b="1" dirty="0" smtClean="0">
                <a:solidFill>
                  <a:srgbClr val="064879"/>
                </a:solidFill>
                <a:latin typeface="Cambria" panose="02040503050406030204" pitchFamily="18" charset="0"/>
              </a:rPr>
              <a:t> </a:t>
            </a:r>
            <a:endParaRPr lang="en-US" sz="2300" b="1" dirty="0" smtClean="0">
              <a:solidFill>
                <a:srgbClr val="064879"/>
              </a:solidFill>
              <a:latin typeface="Cambria" panose="02040503050406030204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en-US" sz="23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(</a:t>
            </a:r>
            <a:r>
              <a:rPr lang="ru-RU" sz="2300" b="1" dirty="0">
                <a:solidFill>
                  <a:srgbClr val="C00000"/>
                </a:solidFill>
                <a:latin typeface="Cambria" panose="02040503050406030204" pitchFamily="18" charset="0"/>
              </a:rPr>
              <a:t>ежеквартальная</a:t>
            </a:r>
            <a:r>
              <a:rPr lang="ru-RU" sz="23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 </a:t>
            </a:r>
            <a:r>
              <a:rPr lang="ru-RU" sz="2300" b="1" dirty="0">
                <a:solidFill>
                  <a:srgbClr val="C00000"/>
                </a:solidFill>
                <a:latin typeface="Cambria" panose="02040503050406030204" pitchFamily="18" charset="0"/>
              </a:rPr>
              <a:t>справка</a:t>
            </a:r>
            <a:r>
              <a:rPr lang="ru-RU" sz="23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)</a:t>
            </a:r>
          </a:p>
          <a:p>
            <a:pPr algn="ctr">
              <a:lnSpc>
                <a:spcPct val="80000"/>
              </a:lnSpc>
            </a:pPr>
            <a:r>
              <a:rPr lang="ru-RU" sz="1000" b="1" dirty="0">
                <a:solidFill>
                  <a:srgbClr val="064879"/>
                </a:solidFill>
                <a:latin typeface="Cambria" panose="02040503050406030204" pitchFamily="18" charset="0"/>
              </a:rPr>
              <a:t/>
            </a:r>
            <a:br>
              <a:rPr lang="ru-RU" sz="1000" b="1" dirty="0">
                <a:solidFill>
                  <a:srgbClr val="064879"/>
                </a:solidFill>
                <a:latin typeface="Cambria" panose="02040503050406030204" pitchFamily="18" charset="0"/>
              </a:rPr>
            </a:br>
            <a:r>
              <a:rPr lang="ru-RU" sz="23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о результатах работы </a:t>
            </a:r>
            <a:br>
              <a:rPr lang="ru-RU" sz="2300" b="1" dirty="0" smtClean="0">
                <a:solidFill>
                  <a:srgbClr val="C00000"/>
                </a:solidFill>
                <a:latin typeface="Cambria" panose="02040503050406030204" pitchFamily="18" charset="0"/>
              </a:rPr>
            </a:br>
            <a:r>
              <a:rPr lang="ru-RU" sz="23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с обращениями граждан</a:t>
            </a:r>
            <a:endParaRPr lang="ru-RU" sz="1200" b="1" dirty="0" smtClean="0">
              <a:solidFill>
                <a:srgbClr val="C00000"/>
              </a:solidFill>
              <a:latin typeface="Cambria" panose="02040503050406030204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10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 </a:t>
            </a:r>
            <a:r>
              <a:rPr lang="ru-RU" sz="23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в Министерстве науки </a:t>
            </a:r>
          </a:p>
          <a:p>
            <a:pPr algn="ctr">
              <a:lnSpc>
                <a:spcPct val="80000"/>
              </a:lnSpc>
            </a:pPr>
            <a:r>
              <a:rPr lang="ru-RU" sz="23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и высшего образования Российской Федерации </a:t>
            </a:r>
          </a:p>
          <a:p>
            <a:pPr algn="ctr">
              <a:lnSpc>
                <a:spcPct val="80000"/>
              </a:lnSpc>
            </a:pPr>
            <a:endParaRPr lang="ru-RU" sz="1200" b="1" dirty="0">
              <a:solidFill>
                <a:srgbClr val="C00000"/>
              </a:solidFill>
              <a:latin typeface="Cambria" panose="02040503050406030204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23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в </a:t>
            </a:r>
            <a:r>
              <a:rPr lang="en-US" sz="23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I </a:t>
            </a:r>
            <a:r>
              <a:rPr lang="ru-RU" sz="23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квартале 20</a:t>
            </a:r>
            <a:r>
              <a:rPr lang="en-US" sz="23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22</a:t>
            </a:r>
            <a:r>
              <a:rPr lang="ru-RU" sz="23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 г.</a:t>
            </a:r>
            <a:endParaRPr lang="ru-RU" sz="2300" b="1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  <p:grpSp>
        <p:nvGrpSpPr>
          <p:cNvPr id="51" name="Группа 50"/>
          <p:cNvGrpSpPr/>
          <p:nvPr/>
        </p:nvGrpSpPr>
        <p:grpSpPr>
          <a:xfrm flipH="1">
            <a:off x="5457875" y="7884940"/>
            <a:ext cx="1311226" cy="1906759"/>
            <a:chOff x="0" y="0"/>
            <a:chExt cx="1853252" cy="2693612"/>
          </a:xfrm>
        </p:grpSpPr>
        <p:grpSp>
          <p:nvGrpSpPr>
            <p:cNvPr id="52" name="Группа 51"/>
            <p:cNvGrpSpPr/>
            <p:nvPr/>
          </p:nvGrpSpPr>
          <p:grpSpPr>
            <a:xfrm>
              <a:off x="0" y="0"/>
              <a:ext cx="1853252" cy="2693612"/>
              <a:chOff x="0" y="0"/>
              <a:chExt cx="1853252" cy="2693612"/>
            </a:xfrm>
          </p:grpSpPr>
          <p:sp>
            <p:nvSpPr>
              <p:cNvPr id="54" name="Равнобедренный треугольник 53"/>
              <p:cNvSpPr/>
              <p:nvPr/>
            </p:nvSpPr>
            <p:spPr>
              <a:xfrm>
                <a:off x="616333" y="1790450"/>
                <a:ext cx="1236919" cy="899986"/>
              </a:xfrm>
              <a:prstGeom prst="triangle">
                <a:avLst/>
              </a:prstGeom>
              <a:solidFill>
                <a:srgbClr val="0A366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ru-RU">
                  <a:solidFill>
                    <a:srgbClr val="064879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55" name="Равнобедренный треугольник 54"/>
              <p:cNvSpPr/>
              <p:nvPr/>
            </p:nvSpPr>
            <p:spPr>
              <a:xfrm flipV="1">
                <a:off x="2637" y="1793625"/>
                <a:ext cx="1236918" cy="899987"/>
              </a:xfrm>
              <a:prstGeom prst="triangle">
                <a:avLst/>
              </a:prstGeom>
              <a:solidFill>
                <a:srgbClr val="0E4A8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ru-RU">
                  <a:solidFill>
                    <a:srgbClr val="064879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56" name="Равнобедренный треугольник 55"/>
              <p:cNvSpPr/>
              <p:nvPr/>
            </p:nvSpPr>
            <p:spPr>
              <a:xfrm rot="10800000" flipV="1">
                <a:off x="6986" y="896812"/>
                <a:ext cx="1236919" cy="899986"/>
              </a:xfrm>
              <a:prstGeom prst="triangle">
                <a:avLst/>
              </a:prstGeom>
              <a:solidFill>
                <a:srgbClr val="1158A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ru-RU">
                  <a:solidFill>
                    <a:srgbClr val="064879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57" name="Равнобедренный треугольник 22"/>
              <p:cNvSpPr/>
              <p:nvPr/>
            </p:nvSpPr>
            <p:spPr>
              <a:xfrm rot="10800000" flipV="1">
                <a:off x="0" y="1790449"/>
                <a:ext cx="627319" cy="899986"/>
              </a:xfrm>
              <a:custGeom>
                <a:avLst/>
                <a:gdLst>
                  <a:gd name="connsiteX0" fmla="*/ 0 w 1236919"/>
                  <a:gd name="connsiteY0" fmla="*/ 899986 h 899986"/>
                  <a:gd name="connsiteX1" fmla="*/ 618460 w 1236919"/>
                  <a:gd name="connsiteY1" fmla="*/ 0 h 899986"/>
                  <a:gd name="connsiteX2" fmla="*/ 1236919 w 1236919"/>
                  <a:gd name="connsiteY2" fmla="*/ 899986 h 899986"/>
                  <a:gd name="connsiteX3" fmla="*/ 0 w 1236919"/>
                  <a:gd name="connsiteY3" fmla="*/ 899986 h 899986"/>
                  <a:gd name="connsiteX0" fmla="*/ 0 w 627319"/>
                  <a:gd name="connsiteY0" fmla="*/ 899986 h 899986"/>
                  <a:gd name="connsiteX1" fmla="*/ 618460 w 627319"/>
                  <a:gd name="connsiteY1" fmla="*/ 0 h 899986"/>
                  <a:gd name="connsiteX2" fmla="*/ 627319 w 627319"/>
                  <a:gd name="connsiteY2" fmla="*/ 899986 h 899986"/>
                  <a:gd name="connsiteX3" fmla="*/ 0 w 627319"/>
                  <a:gd name="connsiteY3" fmla="*/ 899986 h 8999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27319" h="899986">
                    <a:moveTo>
                      <a:pt x="0" y="899986"/>
                    </a:moveTo>
                    <a:lnTo>
                      <a:pt x="618460" y="0"/>
                    </a:lnTo>
                    <a:lnTo>
                      <a:pt x="627319" y="899986"/>
                    </a:lnTo>
                    <a:lnTo>
                      <a:pt x="0" y="899986"/>
                    </a:lnTo>
                    <a:close/>
                  </a:path>
                </a:pathLst>
              </a:custGeom>
              <a:solidFill>
                <a:srgbClr val="0A366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ru-RU">
                  <a:solidFill>
                    <a:srgbClr val="064879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58" name="Равнобедренный треугольник 22"/>
              <p:cNvSpPr/>
              <p:nvPr/>
            </p:nvSpPr>
            <p:spPr>
              <a:xfrm flipH="1" flipV="1">
                <a:off x="2170" y="896812"/>
                <a:ext cx="627319" cy="899986"/>
              </a:xfrm>
              <a:custGeom>
                <a:avLst/>
                <a:gdLst>
                  <a:gd name="connsiteX0" fmla="*/ 0 w 1236919"/>
                  <a:gd name="connsiteY0" fmla="*/ 899986 h 899986"/>
                  <a:gd name="connsiteX1" fmla="*/ 618460 w 1236919"/>
                  <a:gd name="connsiteY1" fmla="*/ 0 h 899986"/>
                  <a:gd name="connsiteX2" fmla="*/ 1236919 w 1236919"/>
                  <a:gd name="connsiteY2" fmla="*/ 899986 h 899986"/>
                  <a:gd name="connsiteX3" fmla="*/ 0 w 1236919"/>
                  <a:gd name="connsiteY3" fmla="*/ 899986 h 899986"/>
                  <a:gd name="connsiteX0" fmla="*/ 0 w 627319"/>
                  <a:gd name="connsiteY0" fmla="*/ 899986 h 899986"/>
                  <a:gd name="connsiteX1" fmla="*/ 618460 w 627319"/>
                  <a:gd name="connsiteY1" fmla="*/ 0 h 899986"/>
                  <a:gd name="connsiteX2" fmla="*/ 627319 w 627319"/>
                  <a:gd name="connsiteY2" fmla="*/ 899986 h 899986"/>
                  <a:gd name="connsiteX3" fmla="*/ 0 w 627319"/>
                  <a:gd name="connsiteY3" fmla="*/ 899986 h 8999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27319" h="899986">
                    <a:moveTo>
                      <a:pt x="0" y="899986"/>
                    </a:moveTo>
                    <a:lnTo>
                      <a:pt x="618460" y="0"/>
                    </a:lnTo>
                    <a:lnTo>
                      <a:pt x="627319" y="899986"/>
                    </a:lnTo>
                    <a:lnTo>
                      <a:pt x="0" y="899986"/>
                    </a:lnTo>
                    <a:close/>
                  </a:path>
                </a:pathLst>
              </a:custGeom>
              <a:solidFill>
                <a:srgbClr val="0E70D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ru-RU">
                  <a:solidFill>
                    <a:srgbClr val="064879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59" name="Равнобедренный треугольник 22"/>
              <p:cNvSpPr/>
              <p:nvPr/>
            </p:nvSpPr>
            <p:spPr>
              <a:xfrm flipH="1">
                <a:off x="1592" y="0"/>
                <a:ext cx="627319" cy="899986"/>
              </a:xfrm>
              <a:custGeom>
                <a:avLst/>
                <a:gdLst>
                  <a:gd name="connsiteX0" fmla="*/ 0 w 1236919"/>
                  <a:gd name="connsiteY0" fmla="*/ 899986 h 899986"/>
                  <a:gd name="connsiteX1" fmla="*/ 618460 w 1236919"/>
                  <a:gd name="connsiteY1" fmla="*/ 0 h 899986"/>
                  <a:gd name="connsiteX2" fmla="*/ 1236919 w 1236919"/>
                  <a:gd name="connsiteY2" fmla="*/ 899986 h 899986"/>
                  <a:gd name="connsiteX3" fmla="*/ 0 w 1236919"/>
                  <a:gd name="connsiteY3" fmla="*/ 899986 h 899986"/>
                  <a:gd name="connsiteX0" fmla="*/ 0 w 627319"/>
                  <a:gd name="connsiteY0" fmla="*/ 899986 h 899986"/>
                  <a:gd name="connsiteX1" fmla="*/ 618460 w 627319"/>
                  <a:gd name="connsiteY1" fmla="*/ 0 h 899986"/>
                  <a:gd name="connsiteX2" fmla="*/ 627319 w 627319"/>
                  <a:gd name="connsiteY2" fmla="*/ 899986 h 899986"/>
                  <a:gd name="connsiteX3" fmla="*/ 0 w 627319"/>
                  <a:gd name="connsiteY3" fmla="*/ 899986 h 8999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27319" h="899986">
                    <a:moveTo>
                      <a:pt x="0" y="899986"/>
                    </a:moveTo>
                    <a:lnTo>
                      <a:pt x="618460" y="0"/>
                    </a:lnTo>
                    <a:lnTo>
                      <a:pt x="627319" y="899986"/>
                    </a:lnTo>
                    <a:lnTo>
                      <a:pt x="0" y="899986"/>
                    </a:lnTo>
                    <a:close/>
                  </a:path>
                </a:pathLst>
              </a:custGeom>
              <a:solidFill>
                <a:srgbClr val="78C7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ru-RU">
                  <a:solidFill>
                    <a:srgbClr val="064879"/>
                  </a:solidFill>
                  <a:latin typeface="Cambria" panose="02040503050406030204" pitchFamily="18" charset="0"/>
                </a:endParaRPr>
              </a:p>
            </p:txBody>
          </p:sp>
        </p:grpSp>
        <p:cxnSp>
          <p:nvCxnSpPr>
            <p:cNvPr id="53" name="Прямая соединительная линия 52"/>
            <p:cNvCxnSpPr>
              <a:stCxn id="59" idx="1"/>
              <a:endCxn id="57" idx="2"/>
            </p:cNvCxnSpPr>
            <p:nvPr/>
          </p:nvCxnSpPr>
          <p:spPr>
            <a:xfrm flipH="1">
              <a:off x="0" y="0"/>
              <a:ext cx="10451" cy="2690435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6325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04813" y="204840"/>
            <a:ext cx="6176291" cy="600978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rgbClr val="064879"/>
                </a:solidFill>
                <a:latin typeface="Cambria" panose="02040503050406030204" pitchFamily="18" charset="0"/>
              </a:rPr>
              <a:t>СОДЕРЖАНИЕ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3232" y="1571026"/>
            <a:ext cx="30764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0E4A8C"/>
                </a:solidFill>
                <a:latin typeface="Cambria" panose="02040503050406030204" pitchFamily="18" charset="0"/>
              </a:rPr>
              <a:t> </a:t>
            </a:r>
            <a:r>
              <a:rPr lang="en-US" sz="1600" dirty="0" smtClean="0">
                <a:solidFill>
                  <a:srgbClr val="0E4A8C"/>
                </a:solidFill>
                <a:latin typeface="Cambria" panose="02040503050406030204" pitchFamily="18" charset="0"/>
              </a:rPr>
              <a:t>I. </a:t>
            </a:r>
            <a:r>
              <a:rPr lang="ru-RU" sz="1600" dirty="0" smtClean="0">
                <a:solidFill>
                  <a:srgbClr val="0E4A8C"/>
                </a:solidFill>
                <a:latin typeface="Cambria" panose="02040503050406030204" pitchFamily="18" charset="0"/>
              </a:rPr>
              <a:t>ОБЩИЕ СВЕДЕНИЯ</a:t>
            </a:r>
            <a:endParaRPr lang="ru-RU" sz="1600" dirty="0">
              <a:solidFill>
                <a:srgbClr val="0E4A8C"/>
              </a:solidFill>
              <a:latin typeface="Cambria" panose="02040503050406030204" pitchFamily="18" charset="0"/>
            </a:endParaRPr>
          </a:p>
        </p:txBody>
      </p:sp>
      <p:cxnSp>
        <p:nvCxnSpPr>
          <p:cNvPr id="72" name="Прямая соединительная линия 71">
            <a:extLst>
              <a:ext uri="{FF2B5EF4-FFF2-40B4-BE49-F238E27FC236}">
                <a16:creationId xmlns="" xmlns:a16="http://schemas.microsoft.com/office/drawing/2014/main" id="{DE10B38E-A87D-4F20-8859-08197DE72A9F}"/>
              </a:ext>
            </a:extLst>
          </p:cNvPr>
          <p:cNvCxnSpPr/>
          <p:nvPr/>
        </p:nvCxnSpPr>
        <p:spPr>
          <a:xfrm>
            <a:off x="2672025" y="1828800"/>
            <a:ext cx="3633559" cy="662"/>
          </a:xfrm>
          <a:prstGeom prst="line">
            <a:avLst/>
          </a:prstGeom>
          <a:ln w="15875">
            <a:solidFill>
              <a:srgbClr val="06467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348011" y="979389"/>
            <a:ext cx="6249639" cy="0"/>
          </a:xfrm>
          <a:prstGeom prst="line">
            <a:avLst/>
          </a:prstGeom>
          <a:ln w="19050">
            <a:solidFill>
              <a:srgbClr val="0E4A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>
            <a:extLst>
              <a:ext uri="{FF2B5EF4-FFF2-40B4-BE49-F238E27FC236}">
                <a16:creationId xmlns="" xmlns:a16="http://schemas.microsoft.com/office/drawing/2014/main" id="{38368A62-5D4D-4A88-A436-F426C3CA49C7}"/>
              </a:ext>
            </a:extLst>
          </p:cNvPr>
          <p:cNvSpPr txBox="1"/>
          <p:nvPr/>
        </p:nvSpPr>
        <p:spPr>
          <a:xfrm>
            <a:off x="492282" y="2292853"/>
            <a:ext cx="4752450" cy="4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600" dirty="0" smtClean="0">
                <a:solidFill>
                  <a:srgbClr val="0E4A8C"/>
                </a:solidFill>
                <a:latin typeface="Cambria" panose="02040503050406030204" pitchFamily="18" charset="0"/>
              </a:rPr>
              <a:t>II</a:t>
            </a:r>
            <a:r>
              <a:rPr lang="ru-RU" sz="1600" dirty="0" smtClean="0">
                <a:solidFill>
                  <a:srgbClr val="0E4A8C"/>
                </a:solidFill>
                <a:latin typeface="Cambria" panose="02040503050406030204" pitchFamily="18" charset="0"/>
              </a:rPr>
              <a:t>. ВЕДОМСТВЕННАЯ </a:t>
            </a:r>
            <a:br>
              <a:rPr lang="ru-RU" sz="1600" dirty="0" smtClean="0">
                <a:solidFill>
                  <a:srgbClr val="0E4A8C"/>
                </a:solidFill>
                <a:latin typeface="Cambria" panose="02040503050406030204" pitchFamily="18" charset="0"/>
              </a:rPr>
            </a:br>
            <a:r>
              <a:rPr lang="ru-RU" sz="1600" dirty="0" smtClean="0">
                <a:solidFill>
                  <a:srgbClr val="0E4A8C"/>
                </a:solidFill>
                <a:latin typeface="Cambria" panose="02040503050406030204" pitchFamily="18" charset="0"/>
              </a:rPr>
              <a:t>    ПРИНАДЛЕЖНОСТЬ</a:t>
            </a:r>
            <a:endParaRPr lang="ru-RU" sz="1600" dirty="0">
              <a:solidFill>
                <a:srgbClr val="0E4A8C"/>
              </a:solidFill>
              <a:latin typeface="Cambria" panose="020405030504060302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265271" y="1555637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064676"/>
                </a:solidFill>
                <a:latin typeface="Cambria" panose="02040503050406030204" pitchFamily="18" charset="0"/>
              </a:rPr>
              <a:t>2</a:t>
            </a:r>
            <a:endParaRPr lang="ru-RU" dirty="0">
              <a:solidFill>
                <a:srgbClr val="064676"/>
              </a:solidFill>
              <a:latin typeface="Cambria" panose="02040503050406030204" pitchFamily="18" charset="0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6282415" y="2402045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064676"/>
                </a:solidFill>
                <a:latin typeface="Cambria" panose="02040503050406030204" pitchFamily="18" charset="0"/>
              </a:rPr>
              <a:t>4</a:t>
            </a:r>
            <a:endParaRPr lang="ru-RU" dirty="0">
              <a:solidFill>
                <a:srgbClr val="064676"/>
              </a:solidFill>
              <a:latin typeface="Cambria" panose="02040503050406030204" pitchFamily="18" charset="0"/>
            </a:endParaRPr>
          </a:p>
        </p:txBody>
      </p:sp>
      <p:cxnSp>
        <p:nvCxnSpPr>
          <p:cNvPr id="67" name="Прямая соединительная линия 66">
            <a:extLst>
              <a:ext uri="{FF2B5EF4-FFF2-40B4-BE49-F238E27FC236}">
                <a16:creationId xmlns="" xmlns:a16="http://schemas.microsoft.com/office/drawing/2014/main" id="{DE10B38E-A87D-4F20-8859-08197DE72A9F}"/>
              </a:ext>
            </a:extLst>
          </p:cNvPr>
          <p:cNvCxnSpPr/>
          <p:nvPr/>
        </p:nvCxnSpPr>
        <p:spPr>
          <a:xfrm>
            <a:off x="2672025" y="2679700"/>
            <a:ext cx="3619238" cy="264"/>
          </a:xfrm>
          <a:prstGeom prst="line">
            <a:avLst/>
          </a:prstGeom>
          <a:ln w="15875">
            <a:solidFill>
              <a:srgbClr val="06467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57536" y="9414299"/>
            <a:ext cx="6249639" cy="0"/>
          </a:xfrm>
          <a:prstGeom prst="line">
            <a:avLst/>
          </a:prstGeom>
          <a:ln w="19050">
            <a:solidFill>
              <a:srgbClr val="0E4A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1148862" y="9544897"/>
            <a:ext cx="5332991" cy="264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80000"/>
              </a:lnSpc>
            </a:pPr>
            <a:r>
              <a:rPr lang="ru-RU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Информация о результатах работы с обращениями граждан за </a:t>
            </a:r>
            <a:r>
              <a:rPr lang="en-US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I </a:t>
            </a:r>
            <a:r>
              <a:rPr lang="ru-RU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квартал 20</a:t>
            </a:r>
            <a:r>
              <a:rPr lang="en-US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2</a:t>
            </a:r>
            <a:r>
              <a:rPr lang="ru-RU" sz="1000" dirty="0">
                <a:solidFill>
                  <a:srgbClr val="064879"/>
                </a:solidFill>
                <a:latin typeface="Cambria" panose="02040503050406030204" pitchFamily="18" charset="0"/>
              </a:rPr>
              <a:t>2</a:t>
            </a:r>
            <a:r>
              <a:rPr lang="ru-RU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 год </a:t>
            </a:r>
            <a:r>
              <a:rPr lang="en-US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| </a:t>
            </a:r>
            <a:r>
              <a:rPr lang="ru-RU" sz="1400" b="1" dirty="0" smtClean="0">
                <a:solidFill>
                  <a:srgbClr val="064879"/>
                </a:solidFill>
                <a:latin typeface="Cambria" panose="02040503050406030204" pitchFamily="18" charset="0"/>
              </a:rPr>
              <a:t>1</a:t>
            </a:r>
            <a:endParaRPr lang="ru-RU" sz="1400" b="1" dirty="0">
              <a:solidFill>
                <a:srgbClr val="064879"/>
              </a:solidFill>
              <a:latin typeface="Cambria" panose="02040503050406030204" pitchFamily="18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38368A62-5D4D-4A88-A436-F426C3CA49C7}"/>
              </a:ext>
            </a:extLst>
          </p:cNvPr>
          <p:cNvSpPr txBox="1"/>
          <p:nvPr/>
        </p:nvSpPr>
        <p:spPr>
          <a:xfrm>
            <a:off x="492282" y="3131103"/>
            <a:ext cx="4752450" cy="28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600" dirty="0" smtClean="0">
                <a:solidFill>
                  <a:srgbClr val="0E4A8C"/>
                </a:solidFill>
                <a:latin typeface="Cambria" panose="02040503050406030204" pitchFamily="18" charset="0"/>
              </a:rPr>
              <a:t>III</a:t>
            </a:r>
            <a:r>
              <a:rPr lang="ru-RU" sz="1600" dirty="0" smtClean="0">
                <a:solidFill>
                  <a:srgbClr val="0E4A8C"/>
                </a:solidFill>
                <a:latin typeface="Cambria" panose="02040503050406030204" pitchFamily="18" charset="0"/>
              </a:rPr>
              <a:t>. ОБЗОР ТЕМАТИКИ ОБРАЩЕНИЙ ГРАЖДАН</a:t>
            </a:r>
            <a:endParaRPr lang="ru-RU" sz="1600" dirty="0">
              <a:solidFill>
                <a:srgbClr val="0E4A8C"/>
              </a:solidFill>
              <a:latin typeface="Cambria" panose="02040503050406030204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6263365" y="3049506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064676"/>
                </a:solidFill>
                <a:latin typeface="Cambria" panose="02040503050406030204" pitchFamily="18" charset="0"/>
              </a:rPr>
              <a:t>5</a:t>
            </a:r>
            <a:endParaRPr lang="ru-RU" dirty="0">
              <a:solidFill>
                <a:srgbClr val="064676"/>
              </a:solidFill>
              <a:latin typeface="Cambria" panose="02040503050406030204" pitchFamily="18" charset="0"/>
            </a:endParaRPr>
          </a:p>
        </p:txBody>
      </p:sp>
      <p:cxnSp>
        <p:nvCxnSpPr>
          <p:cNvPr id="31" name="Прямая соединительная линия 30">
            <a:extLst>
              <a:ext uri="{FF2B5EF4-FFF2-40B4-BE49-F238E27FC236}">
                <a16:creationId xmlns="" xmlns:a16="http://schemas.microsoft.com/office/drawing/2014/main" id="{DE10B38E-A87D-4F20-8859-08197DE72A9F}"/>
              </a:ext>
            </a:extLst>
          </p:cNvPr>
          <p:cNvCxnSpPr/>
          <p:nvPr/>
        </p:nvCxnSpPr>
        <p:spPr>
          <a:xfrm flipV="1">
            <a:off x="4896000" y="3324307"/>
            <a:ext cx="1323634" cy="7928"/>
          </a:xfrm>
          <a:prstGeom prst="line">
            <a:avLst/>
          </a:prstGeom>
          <a:ln w="15875">
            <a:solidFill>
              <a:srgbClr val="06467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492282" y="3856409"/>
            <a:ext cx="4747262" cy="4862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n-US" sz="1600" dirty="0">
                <a:solidFill>
                  <a:srgbClr val="0E4A8C"/>
                </a:solidFill>
                <a:latin typeface="Cambria" panose="02040503050406030204" pitchFamily="18" charset="0"/>
              </a:rPr>
              <a:t>IV</a:t>
            </a:r>
            <a:r>
              <a:rPr lang="ru-RU" sz="1600" dirty="0">
                <a:solidFill>
                  <a:srgbClr val="0E4A8C"/>
                </a:solidFill>
                <a:latin typeface="Cambria" panose="02040503050406030204" pitchFamily="18" charset="0"/>
              </a:rPr>
              <a:t>. МЕРЫ, НАПРАВЛЕННЫЕ НА УЛУЧШЕНИЕ </a:t>
            </a:r>
            <a:r>
              <a:rPr lang="en-US" dirty="0" smtClean="0">
                <a:solidFill>
                  <a:srgbClr val="0E4A8C"/>
                </a:solidFill>
                <a:latin typeface="Cambria" panose="02040503050406030204" pitchFamily="18" charset="0"/>
              </a:rPr>
              <a:t/>
            </a:r>
            <a:br>
              <a:rPr lang="en-US" dirty="0" smtClean="0">
                <a:solidFill>
                  <a:srgbClr val="0E4A8C"/>
                </a:solidFill>
                <a:latin typeface="Cambria" panose="02040503050406030204" pitchFamily="18" charset="0"/>
              </a:rPr>
            </a:br>
            <a:r>
              <a:rPr lang="ru-RU" sz="1600" dirty="0">
                <a:solidFill>
                  <a:srgbClr val="0E4A8C"/>
                </a:solidFill>
                <a:latin typeface="Cambria" panose="02040503050406030204" pitchFamily="18" charset="0"/>
              </a:rPr>
              <a:t>КАЧЕСТВА РАБОТЫ С ОБРАЩЕНИЯМИ ГРАЖДАН </a:t>
            </a:r>
          </a:p>
        </p:txBody>
      </p:sp>
      <p:cxnSp>
        <p:nvCxnSpPr>
          <p:cNvPr id="18" name="Прямая соединительная линия 17">
            <a:extLst>
              <a:ext uri="{FF2B5EF4-FFF2-40B4-BE49-F238E27FC236}">
                <a16:creationId xmlns="" xmlns:a16="http://schemas.microsoft.com/office/drawing/2014/main" id="{DE10B38E-A87D-4F20-8859-08197DE72A9F}"/>
              </a:ext>
            </a:extLst>
          </p:cNvPr>
          <p:cNvCxnSpPr/>
          <p:nvPr/>
        </p:nvCxnSpPr>
        <p:spPr>
          <a:xfrm>
            <a:off x="5156293" y="4301804"/>
            <a:ext cx="1066385" cy="11720"/>
          </a:xfrm>
          <a:prstGeom prst="line">
            <a:avLst/>
          </a:prstGeom>
          <a:ln w="15875">
            <a:solidFill>
              <a:srgbClr val="06467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6222678" y="4071109"/>
            <a:ext cx="3015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64676"/>
                </a:solidFill>
                <a:latin typeface="Cambria" panose="02040503050406030204" pitchFamily="18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654239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55" y="271298"/>
            <a:ext cx="6858000" cy="469607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0E4A8C"/>
                </a:solidFill>
                <a:latin typeface="Cambria" panose="02040503050406030204" pitchFamily="18" charset="0"/>
              </a:rPr>
              <a:t> </a:t>
            </a:r>
            <a:r>
              <a:rPr lang="en-US" sz="2000" b="1" dirty="0">
                <a:solidFill>
                  <a:srgbClr val="0E4A8C"/>
                </a:solidFill>
                <a:latin typeface="Cambria" panose="02040503050406030204" pitchFamily="18" charset="0"/>
              </a:rPr>
              <a:t>I. </a:t>
            </a:r>
            <a:r>
              <a:rPr lang="ru-RU" sz="2000" b="1" dirty="0" smtClean="0">
                <a:solidFill>
                  <a:srgbClr val="0E4A8C"/>
                </a:solidFill>
                <a:latin typeface="Cambria" panose="02040503050406030204" pitchFamily="18" charset="0"/>
              </a:rPr>
              <a:t>ОБЩИЕ СВЕДЕНИЯ</a:t>
            </a:r>
            <a:endParaRPr lang="ru-RU" sz="2000" b="1" dirty="0">
              <a:solidFill>
                <a:srgbClr val="0E4A8C"/>
              </a:solidFill>
              <a:latin typeface="Cambria" panose="02040503050406030204" pitchFamily="18" charset="0"/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333375" y="907754"/>
            <a:ext cx="6249639" cy="0"/>
          </a:xfrm>
          <a:prstGeom prst="line">
            <a:avLst/>
          </a:prstGeom>
          <a:ln w="19050">
            <a:solidFill>
              <a:srgbClr val="0E4A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357536" y="9452935"/>
            <a:ext cx="6249639" cy="0"/>
          </a:xfrm>
          <a:prstGeom prst="line">
            <a:avLst/>
          </a:prstGeom>
          <a:ln w="19050">
            <a:solidFill>
              <a:srgbClr val="0E4A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Прямоугольник 39"/>
          <p:cNvSpPr/>
          <p:nvPr/>
        </p:nvSpPr>
        <p:spPr>
          <a:xfrm>
            <a:off x="1066800" y="9533408"/>
            <a:ext cx="5374971" cy="264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80000"/>
              </a:lnSpc>
            </a:pPr>
            <a:r>
              <a:rPr lang="ru-RU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Информация </a:t>
            </a:r>
            <a:r>
              <a:rPr lang="ru-RU" sz="1000" dirty="0">
                <a:solidFill>
                  <a:srgbClr val="064879"/>
                </a:solidFill>
                <a:latin typeface="Cambria" panose="02040503050406030204" pitchFamily="18" charset="0"/>
              </a:rPr>
              <a:t>о результатах работы с обращениями граждан </a:t>
            </a:r>
            <a:r>
              <a:rPr lang="ru-RU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за </a:t>
            </a:r>
            <a:r>
              <a:rPr lang="en-US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I </a:t>
            </a:r>
            <a:r>
              <a:rPr lang="ru-RU" sz="1000" dirty="0">
                <a:solidFill>
                  <a:srgbClr val="064879"/>
                </a:solidFill>
                <a:latin typeface="Cambria" panose="02040503050406030204" pitchFamily="18" charset="0"/>
              </a:rPr>
              <a:t>квартал  </a:t>
            </a:r>
            <a:r>
              <a:rPr lang="ru-RU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2022 год </a:t>
            </a:r>
            <a:r>
              <a:rPr lang="en-US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| </a:t>
            </a:r>
            <a:r>
              <a:rPr lang="ru-RU" sz="1400" b="1" dirty="0" smtClean="0">
                <a:solidFill>
                  <a:srgbClr val="064879"/>
                </a:solidFill>
                <a:latin typeface="Cambria" panose="02040503050406030204" pitchFamily="18" charset="0"/>
              </a:rPr>
              <a:t>2</a:t>
            </a:r>
            <a:endParaRPr lang="ru-RU" sz="1400" b="1" dirty="0">
              <a:solidFill>
                <a:srgbClr val="064879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89896" y="1224531"/>
            <a:ext cx="60172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В период с </a:t>
            </a:r>
            <a:r>
              <a:rPr lang="en-US" sz="1400" b="1" dirty="0" smtClean="0">
                <a:solidFill>
                  <a:srgbClr val="C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 </a:t>
            </a:r>
            <a:r>
              <a:rPr lang="ru-RU" sz="1400" b="1" dirty="0" smtClean="0">
                <a:solidFill>
                  <a:srgbClr val="C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января по 31 марта </a:t>
            </a:r>
            <a:r>
              <a:rPr lang="ru-RU" sz="1400" b="1" dirty="0" smtClean="0">
                <a:solidFill>
                  <a:srgbClr val="C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2022</a:t>
            </a: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года в Министерство науки </a:t>
            </a:r>
            <a:b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и высшего образования Российской Федерации поступило:</a:t>
            </a:r>
            <a:endParaRPr lang="ru-RU" sz="1400" dirty="0">
              <a:solidFill>
                <a:srgbClr val="072A5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325096" y="1834378"/>
            <a:ext cx="11229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6100</a:t>
            </a:r>
            <a:endParaRPr lang="ru-RU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618459" y="2994909"/>
            <a:ext cx="1084656" cy="6093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Заявления</a:t>
            </a:r>
          </a:p>
          <a:p>
            <a:pPr algn="ctr">
              <a:lnSpc>
                <a:spcPct val="80000"/>
              </a:lnSpc>
            </a:pP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(93%)</a:t>
            </a:r>
          </a:p>
          <a:p>
            <a:pPr algn="ctr">
              <a:lnSpc>
                <a:spcPct val="80000"/>
              </a:lnSpc>
            </a:pPr>
            <a:endParaRPr lang="en-US" sz="1400" dirty="0">
              <a:solidFill>
                <a:srgbClr val="072A50"/>
              </a:solidFill>
              <a:latin typeface="Cambria" panose="02040503050406030204" pitchFamily="18" charset="0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2587037" y="1841509"/>
            <a:ext cx="3915752" cy="2646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обращений граждан и объединений граждан</a:t>
            </a:r>
            <a:endParaRPr lang="en-US" sz="1400" dirty="0">
              <a:solidFill>
                <a:srgbClr val="072A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783119" y="2651071"/>
            <a:ext cx="7553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56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70</a:t>
            </a:r>
            <a:endParaRPr lang="ru-RU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2081106" y="3006516"/>
            <a:ext cx="889154" cy="6093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Жалобы</a:t>
            </a:r>
          </a:p>
          <a:p>
            <a:pPr algn="ctr">
              <a:lnSpc>
                <a:spcPct val="80000"/>
              </a:lnSpc>
            </a:pP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(6%)</a:t>
            </a:r>
          </a:p>
          <a:p>
            <a:pPr algn="ctr">
              <a:lnSpc>
                <a:spcPct val="80000"/>
              </a:lnSpc>
            </a:pPr>
            <a:endParaRPr lang="en-US" sz="1400" dirty="0">
              <a:solidFill>
                <a:srgbClr val="072A50"/>
              </a:solidFill>
              <a:latin typeface="Cambria" panose="02040503050406030204" pitchFamily="18" charset="0"/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2219346" y="2662678"/>
            <a:ext cx="6126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35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9</a:t>
            </a:r>
            <a:endParaRPr lang="ru-RU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3220223" y="2972645"/>
            <a:ext cx="1324978" cy="6093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Предложения</a:t>
            </a:r>
          </a:p>
          <a:p>
            <a:pPr algn="ctr">
              <a:lnSpc>
                <a:spcPct val="80000"/>
              </a:lnSpc>
            </a:pP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(0,2%)</a:t>
            </a:r>
          </a:p>
          <a:p>
            <a:pPr algn="ctr">
              <a:lnSpc>
                <a:spcPct val="80000"/>
              </a:lnSpc>
            </a:pPr>
            <a:endParaRPr lang="en-US" sz="1400" dirty="0">
              <a:solidFill>
                <a:srgbClr val="072A50"/>
              </a:solidFill>
              <a:latin typeface="Cambria" panose="02040503050406030204" pitchFamily="18" charset="0"/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3647710" y="2628807"/>
            <a:ext cx="4700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17</a:t>
            </a:r>
            <a:endParaRPr lang="ru-RU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4684323" y="2993050"/>
            <a:ext cx="1668329" cy="11264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«Не-обращения»: благодарности, приглашения, поздравления</a:t>
            </a:r>
            <a:endParaRPr lang="en-US" sz="1400" dirty="0" smtClean="0">
              <a:solidFill>
                <a:srgbClr val="072A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(0,8%)</a:t>
            </a:r>
          </a:p>
          <a:p>
            <a:pPr algn="ctr">
              <a:lnSpc>
                <a:spcPct val="80000"/>
              </a:lnSpc>
            </a:pPr>
            <a:endParaRPr lang="en-US" sz="1400" dirty="0">
              <a:solidFill>
                <a:srgbClr val="072A50"/>
              </a:solidFill>
              <a:latin typeface="Cambria" panose="02040503050406030204" pitchFamily="18" charset="0"/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5338702" y="2661824"/>
            <a:ext cx="4700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54</a:t>
            </a:r>
            <a:endParaRPr lang="ru-RU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15" name="Прямая со стрелкой 14"/>
          <p:cNvCxnSpPr>
            <a:endCxn id="75" idx="0"/>
          </p:cNvCxnSpPr>
          <p:nvPr/>
        </p:nvCxnSpPr>
        <p:spPr>
          <a:xfrm flipH="1">
            <a:off x="1160787" y="2264351"/>
            <a:ext cx="354932" cy="386720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 стрелкой 84"/>
          <p:cNvCxnSpPr>
            <a:stCxn id="11" idx="2"/>
          </p:cNvCxnSpPr>
          <p:nvPr/>
        </p:nvCxnSpPr>
        <p:spPr>
          <a:xfrm>
            <a:off x="1886593" y="2296043"/>
            <a:ext cx="318326" cy="452816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 стрелкой 85"/>
          <p:cNvCxnSpPr>
            <a:endCxn id="80" idx="1"/>
          </p:cNvCxnSpPr>
          <p:nvPr/>
        </p:nvCxnSpPr>
        <p:spPr>
          <a:xfrm>
            <a:off x="2170098" y="2214124"/>
            <a:ext cx="1477612" cy="614738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 стрелкой 86"/>
          <p:cNvCxnSpPr/>
          <p:nvPr/>
        </p:nvCxnSpPr>
        <p:spPr>
          <a:xfrm>
            <a:off x="2244891" y="2067653"/>
            <a:ext cx="3141204" cy="781278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5" name="Таблица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6880004"/>
              </p:ext>
            </p:extLst>
          </p:nvPr>
        </p:nvGraphicFramePr>
        <p:xfrm>
          <a:off x="788492" y="4238300"/>
          <a:ext cx="5647477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1040"/>
                <a:gridCol w="1391040"/>
                <a:gridCol w="1391040"/>
                <a:gridCol w="147435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Первичное</a:t>
                      </a:r>
                      <a:endParaRPr lang="ru-RU" sz="1400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Повторное </a:t>
                      </a:r>
                      <a:endParaRPr lang="ru-RU" sz="1400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Многократное</a:t>
                      </a:r>
                      <a:endParaRPr lang="ru-RU" sz="1400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Количество</a:t>
                      </a:r>
                      <a:endParaRPr lang="ru-RU" sz="1400" b="1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</a:t>
                      </a:r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</a:t>
                      </a:r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ru-RU" sz="1400" b="1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endParaRPr lang="ru-RU" sz="1400" b="1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ru-RU" sz="1400" b="1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64,</a:t>
                      </a:r>
                      <a:r>
                        <a:rPr lang="en-US" sz="1400" b="1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  <a:endParaRPr lang="ru-RU" sz="1400" b="1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ru-RU" sz="1400" b="1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12,4</a:t>
                      </a:r>
                      <a:endParaRPr lang="ru-RU" sz="1400" b="1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ru-RU" sz="1400" b="1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23,2</a:t>
                      </a:r>
                      <a:endParaRPr lang="ru-RU" sz="1400" b="1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9" name="Прямоугольник 88"/>
          <p:cNvSpPr/>
          <p:nvPr/>
        </p:nvSpPr>
        <p:spPr>
          <a:xfrm>
            <a:off x="711979" y="5651110"/>
            <a:ext cx="1226233" cy="2646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ru-RU" sz="1400" b="1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Тип автора:</a:t>
            </a:r>
            <a:endParaRPr lang="en-US" sz="1400" b="1" dirty="0">
              <a:solidFill>
                <a:srgbClr val="072A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6" name="Рисунок 55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496" y="6096604"/>
            <a:ext cx="503119" cy="557446"/>
          </a:xfrm>
          <a:prstGeom prst="rect">
            <a:avLst/>
          </a:prstGeom>
        </p:spPr>
      </p:pic>
      <p:pic>
        <p:nvPicPr>
          <p:cNvPr id="57" name="Рисунок 56"/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599" y="6052821"/>
            <a:ext cx="558800" cy="628393"/>
          </a:xfrm>
          <a:prstGeom prst="rect">
            <a:avLst/>
          </a:prstGeom>
        </p:spPr>
      </p:pic>
      <p:sp>
        <p:nvSpPr>
          <p:cNvPr id="90" name="Прямоугольник 89"/>
          <p:cNvSpPr/>
          <p:nvPr/>
        </p:nvSpPr>
        <p:spPr>
          <a:xfrm>
            <a:off x="1268144" y="6486418"/>
            <a:ext cx="1160401" cy="781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Физическое лицо (99</a:t>
            </a:r>
            <a:r>
              <a:rPr lang="en-US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96%)</a:t>
            </a:r>
          </a:p>
          <a:p>
            <a:pPr algn="ctr">
              <a:lnSpc>
                <a:spcPct val="80000"/>
              </a:lnSpc>
            </a:pPr>
            <a:endParaRPr lang="en-US" sz="1400" dirty="0">
              <a:solidFill>
                <a:srgbClr val="072A50"/>
              </a:solidFill>
              <a:latin typeface="Cambria" panose="02040503050406030204" pitchFamily="18" charset="0"/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1461161" y="6096609"/>
            <a:ext cx="7553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60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98</a:t>
            </a:r>
            <a:endParaRPr lang="ru-RU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92" name="Прямая со стрелкой 91"/>
          <p:cNvCxnSpPr/>
          <p:nvPr/>
        </p:nvCxnSpPr>
        <p:spPr>
          <a:xfrm flipV="1">
            <a:off x="2243560" y="5981028"/>
            <a:ext cx="351045" cy="200054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 стрелкой 93"/>
          <p:cNvCxnSpPr/>
          <p:nvPr/>
        </p:nvCxnSpPr>
        <p:spPr>
          <a:xfrm>
            <a:off x="2243560" y="6374029"/>
            <a:ext cx="454751" cy="246432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Прямоугольник 95"/>
          <p:cNvSpPr/>
          <p:nvPr/>
        </p:nvSpPr>
        <p:spPr>
          <a:xfrm>
            <a:off x="2409635" y="6109341"/>
            <a:ext cx="1827786" cy="264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Индивидуальное</a:t>
            </a:r>
          </a:p>
        </p:txBody>
      </p:sp>
      <p:sp>
        <p:nvSpPr>
          <p:cNvPr id="100" name="Прямоугольник 99"/>
          <p:cNvSpPr/>
          <p:nvPr/>
        </p:nvSpPr>
        <p:spPr>
          <a:xfrm>
            <a:off x="2317233" y="6714219"/>
            <a:ext cx="1827786" cy="264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Коллективное</a:t>
            </a:r>
            <a:endParaRPr lang="en-US" sz="1400" dirty="0">
              <a:solidFill>
                <a:srgbClr val="072A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2653827" y="6390630"/>
            <a:ext cx="47000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77</a:t>
            </a:r>
          </a:p>
        </p:txBody>
      </p:sp>
      <p:sp>
        <p:nvSpPr>
          <p:cNvPr id="102" name="Прямоугольник 101"/>
          <p:cNvSpPr/>
          <p:nvPr/>
        </p:nvSpPr>
        <p:spPr>
          <a:xfrm>
            <a:off x="2588078" y="5772125"/>
            <a:ext cx="7553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6021</a:t>
            </a:r>
            <a:endParaRPr lang="ru-RU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04" name="Прямоугольник 103"/>
          <p:cNvSpPr/>
          <p:nvPr/>
        </p:nvSpPr>
        <p:spPr>
          <a:xfrm>
            <a:off x="4903282" y="6316104"/>
            <a:ext cx="1335593" cy="609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Юридическое лицо (0</a:t>
            </a:r>
            <a:r>
              <a:rPr lang="en-US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04%)</a:t>
            </a:r>
          </a:p>
          <a:p>
            <a:pPr algn="ctr">
              <a:lnSpc>
                <a:spcPct val="80000"/>
              </a:lnSpc>
            </a:pPr>
            <a:endParaRPr lang="en-US" sz="1400" dirty="0">
              <a:solidFill>
                <a:srgbClr val="072A50"/>
              </a:solidFill>
              <a:latin typeface="Cambria" panose="02040503050406030204" pitchFamily="18" charset="0"/>
            </a:endParaRPr>
          </a:p>
        </p:txBody>
      </p:sp>
      <p:sp>
        <p:nvSpPr>
          <p:cNvPr id="105" name="Прямоугольник 104"/>
          <p:cNvSpPr/>
          <p:nvPr/>
        </p:nvSpPr>
        <p:spPr>
          <a:xfrm>
            <a:off x="5354821" y="5981027"/>
            <a:ext cx="3273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2</a:t>
            </a:r>
            <a:endParaRPr lang="ru-RU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06" name="Прямоугольник 105"/>
          <p:cNvSpPr/>
          <p:nvPr/>
        </p:nvSpPr>
        <p:spPr>
          <a:xfrm>
            <a:off x="690368" y="3869090"/>
            <a:ext cx="1749646" cy="2646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ru-RU" sz="1400" b="1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Тип повторности</a:t>
            </a:r>
            <a:r>
              <a:rPr lang="ru-RU" sz="1400" b="1" dirty="0" smtClean="0">
                <a:solidFill>
                  <a:srgbClr val="072A50"/>
                </a:solidFill>
                <a:latin typeface="Cambria" panose="02040503050406030204" pitchFamily="18" charset="0"/>
              </a:rPr>
              <a:t>:</a:t>
            </a:r>
            <a:endParaRPr lang="en-US" sz="1400" b="1" dirty="0">
              <a:solidFill>
                <a:srgbClr val="072A5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805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55" y="271298"/>
            <a:ext cx="6858000" cy="469607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0E4A8C"/>
                </a:solidFill>
                <a:latin typeface="Cambria" panose="02040503050406030204" pitchFamily="18" charset="0"/>
              </a:rPr>
              <a:t> </a:t>
            </a:r>
            <a:r>
              <a:rPr lang="en-US" sz="2000" b="1" dirty="0">
                <a:solidFill>
                  <a:srgbClr val="0E4A8C"/>
                </a:solidFill>
                <a:latin typeface="Cambria" panose="02040503050406030204" pitchFamily="18" charset="0"/>
              </a:rPr>
              <a:t>I. </a:t>
            </a:r>
            <a:r>
              <a:rPr lang="ru-RU" sz="2000" b="1" dirty="0" smtClean="0">
                <a:solidFill>
                  <a:srgbClr val="0E4A8C"/>
                </a:solidFill>
                <a:latin typeface="Cambria" panose="02040503050406030204" pitchFamily="18" charset="0"/>
              </a:rPr>
              <a:t>ОБЩИЕ СВЕДЕНИЯ</a:t>
            </a:r>
            <a:endParaRPr lang="ru-RU" sz="2000" b="1" dirty="0">
              <a:solidFill>
                <a:srgbClr val="0E4A8C"/>
              </a:solidFill>
              <a:latin typeface="Cambria" panose="02040503050406030204" pitchFamily="18" charset="0"/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333375" y="907754"/>
            <a:ext cx="6249639" cy="0"/>
          </a:xfrm>
          <a:prstGeom prst="line">
            <a:avLst/>
          </a:prstGeom>
          <a:ln w="19050">
            <a:solidFill>
              <a:srgbClr val="0E4A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357536" y="9452935"/>
            <a:ext cx="6249639" cy="0"/>
          </a:xfrm>
          <a:prstGeom prst="line">
            <a:avLst/>
          </a:prstGeom>
          <a:ln w="19050">
            <a:solidFill>
              <a:srgbClr val="0E4A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Прямоугольник 39"/>
          <p:cNvSpPr/>
          <p:nvPr/>
        </p:nvSpPr>
        <p:spPr>
          <a:xfrm>
            <a:off x="1219200" y="9533408"/>
            <a:ext cx="5222571" cy="264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80000"/>
              </a:lnSpc>
            </a:pPr>
            <a:r>
              <a:rPr lang="ru-RU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Информация </a:t>
            </a:r>
            <a:r>
              <a:rPr lang="ru-RU" sz="1000" dirty="0">
                <a:solidFill>
                  <a:srgbClr val="064879"/>
                </a:solidFill>
                <a:latin typeface="Cambria" panose="02040503050406030204" pitchFamily="18" charset="0"/>
              </a:rPr>
              <a:t>о результатах работы с обращениями граждан за </a:t>
            </a:r>
            <a:r>
              <a:rPr lang="en-US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I </a:t>
            </a:r>
            <a:r>
              <a:rPr lang="ru-RU" sz="1000" dirty="0">
                <a:solidFill>
                  <a:srgbClr val="064879"/>
                </a:solidFill>
                <a:latin typeface="Cambria" panose="02040503050406030204" pitchFamily="18" charset="0"/>
              </a:rPr>
              <a:t>квартал  </a:t>
            </a:r>
            <a:r>
              <a:rPr lang="ru-RU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202</a:t>
            </a:r>
            <a:r>
              <a:rPr lang="ru-RU" sz="1000" dirty="0">
                <a:solidFill>
                  <a:srgbClr val="064879"/>
                </a:solidFill>
                <a:latin typeface="Cambria" panose="02040503050406030204" pitchFamily="18" charset="0"/>
              </a:rPr>
              <a:t>2</a:t>
            </a:r>
            <a:r>
              <a:rPr lang="ru-RU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 год </a:t>
            </a:r>
            <a:r>
              <a:rPr lang="en-US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| </a:t>
            </a:r>
            <a:r>
              <a:rPr lang="en-US" sz="1400" b="1" dirty="0">
                <a:solidFill>
                  <a:srgbClr val="064879"/>
                </a:solidFill>
                <a:latin typeface="Cambria" panose="02040503050406030204" pitchFamily="18" charset="0"/>
              </a:rPr>
              <a:t>3</a:t>
            </a:r>
            <a:endParaRPr lang="ru-RU" sz="1400" b="1" dirty="0">
              <a:solidFill>
                <a:srgbClr val="064879"/>
              </a:solidFill>
              <a:latin typeface="Cambria" panose="020405030504060302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847003" y="1139612"/>
            <a:ext cx="4390241" cy="4370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ru-RU" sz="1400" b="1" dirty="0" smtClean="0">
                <a:solidFill>
                  <a:srgbClr val="072A50"/>
                </a:solidFill>
                <a:latin typeface="Cambria" panose="02040503050406030204" pitchFamily="18" charset="0"/>
              </a:rPr>
              <a:t>                         </a:t>
            </a:r>
            <a:r>
              <a:rPr lang="ru-RU" sz="1400" b="1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Источники </a:t>
            </a:r>
            <a:r>
              <a:rPr lang="ru-RU" sz="1400" b="1" dirty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поступления </a:t>
            </a:r>
            <a:r>
              <a:rPr lang="ru-RU" sz="1400" b="1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обращений</a:t>
            </a:r>
          </a:p>
          <a:p>
            <a:pPr>
              <a:lnSpc>
                <a:spcPct val="80000"/>
              </a:lnSpc>
            </a:pPr>
            <a:r>
              <a:rPr lang="ru-RU" sz="1400" b="1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400" b="1" dirty="0">
              <a:solidFill>
                <a:srgbClr val="072A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8" name="Прямоугольник 107"/>
          <p:cNvSpPr/>
          <p:nvPr/>
        </p:nvSpPr>
        <p:spPr>
          <a:xfrm>
            <a:off x="1524277" y="3331279"/>
            <a:ext cx="4022502" cy="43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форме электронного документа</a:t>
            </a:r>
            <a:r>
              <a:rPr lang="en-US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lang="en-US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400" dirty="0">
              <a:solidFill>
                <a:srgbClr val="072A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Прямоугольник 110"/>
          <p:cNvSpPr/>
          <p:nvPr/>
        </p:nvSpPr>
        <p:spPr>
          <a:xfrm>
            <a:off x="720037" y="4693692"/>
            <a:ext cx="1433912" cy="43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Официальный сайт</a:t>
            </a:r>
            <a:endParaRPr lang="en-US" sz="1400" dirty="0">
              <a:solidFill>
                <a:srgbClr val="072A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" name="Прямоугольник 111"/>
          <p:cNvSpPr/>
          <p:nvPr/>
        </p:nvSpPr>
        <p:spPr>
          <a:xfrm>
            <a:off x="2680578" y="4789469"/>
            <a:ext cx="1574151" cy="781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Электронная почта </a:t>
            </a: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Минобрнауки России</a:t>
            </a:r>
            <a:endParaRPr lang="en-US" sz="1400" dirty="0">
              <a:solidFill>
                <a:srgbClr val="072A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Прямоугольник 119"/>
          <p:cNvSpPr/>
          <p:nvPr/>
        </p:nvSpPr>
        <p:spPr>
          <a:xfrm>
            <a:off x="1060127" y="4413652"/>
            <a:ext cx="7537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2503</a:t>
            </a:r>
            <a:endParaRPr lang="ru-RU" sz="1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123" name="Прямая со стрелкой 122"/>
          <p:cNvCxnSpPr/>
          <p:nvPr/>
        </p:nvCxnSpPr>
        <p:spPr>
          <a:xfrm flipH="1">
            <a:off x="1780423" y="3940864"/>
            <a:ext cx="1261701" cy="393393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Прямая со стрелкой 123"/>
          <p:cNvCxnSpPr/>
          <p:nvPr/>
        </p:nvCxnSpPr>
        <p:spPr>
          <a:xfrm>
            <a:off x="3863255" y="3914595"/>
            <a:ext cx="1381140" cy="432101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Прямоугольник 124"/>
          <p:cNvSpPr/>
          <p:nvPr/>
        </p:nvSpPr>
        <p:spPr>
          <a:xfrm>
            <a:off x="3130600" y="4505664"/>
            <a:ext cx="67410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99</a:t>
            </a:r>
            <a:r>
              <a:rPr lang="en-US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6</a:t>
            </a:r>
            <a:endParaRPr lang="ru-RU" sz="1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130" name="Прямая со стрелкой 129"/>
          <p:cNvCxnSpPr>
            <a:endCxn id="125" idx="0"/>
          </p:cNvCxnSpPr>
          <p:nvPr/>
        </p:nvCxnSpPr>
        <p:spPr>
          <a:xfrm>
            <a:off x="3450386" y="4004122"/>
            <a:ext cx="17269" cy="501542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Прямоугольник 57"/>
          <p:cNvSpPr/>
          <p:nvPr/>
        </p:nvSpPr>
        <p:spPr>
          <a:xfrm>
            <a:off x="4815267" y="4693692"/>
            <a:ext cx="1521140" cy="264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МЭДО</a:t>
            </a:r>
          </a:p>
        </p:txBody>
      </p:sp>
      <p:sp>
        <p:nvSpPr>
          <p:cNvPr id="68" name="Прямоугольник 67"/>
          <p:cNvSpPr/>
          <p:nvPr/>
        </p:nvSpPr>
        <p:spPr>
          <a:xfrm>
            <a:off x="5249097" y="4382264"/>
            <a:ext cx="65347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1540</a:t>
            </a:r>
            <a:endParaRPr lang="ru-RU" sz="1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65" name="Таблица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8130376"/>
              </p:ext>
            </p:extLst>
          </p:nvPr>
        </p:nvGraphicFramePr>
        <p:xfrm>
          <a:off x="468758" y="1698443"/>
          <a:ext cx="5978871" cy="1042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4102"/>
                <a:gridCol w="1763433"/>
                <a:gridCol w="2901336"/>
              </a:tblGrid>
              <a:tr h="143894">
                <a:tc>
                  <a:txBody>
                    <a:bodyPr/>
                    <a:lstStyle/>
                    <a:p>
                      <a:pPr algn="ctr"/>
                      <a:endParaRPr lang="ru-RU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 письменной форме</a:t>
                      </a:r>
                      <a:endParaRPr lang="ru-RU" sz="1400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 форме электронного</a:t>
                      </a:r>
                      <a:r>
                        <a:rPr lang="en-US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документа </a:t>
                      </a:r>
                      <a:endParaRPr lang="ru-RU" sz="1400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6831"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Количество</a:t>
                      </a:r>
                      <a:endParaRPr lang="ru-RU" sz="1400" b="1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1061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0644"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endParaRPr lang="ru-RU" sz="1400" b="1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17,</a:t>
                      </a:r>
                      <a:r>
                        <a:rPr lang="en-US" sz="1400" b="1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  <a:endParaRPr lang="ru-RU" sz="1400" b="1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</a:t>
                      </a:r>
                      <a:r>
                        <a:rPr lang="ru-RU" sz="1400" b="1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2,</a:t>
                      </a:r>
                      <a:r>
                        <a:rPr lang="en-US" sz="1400" b="1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</a:t>
                      </a:r>
                      <a:endParaRPr lang="ru-RU" sz="1400" b="1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4" name="Прямоугольник 53"/>
          <p:cNvSpPr/>
          <p:nvPr/>
        </p:nvSpPr>
        <p:spPr>
          <a:xfrm>
            <a:off x="3075021" y="3608503"/>
            <a:ext cx="7553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50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39</a:t>
            </a:r>
            <a:endParaRPr lang="ru-RU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23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52013"/>
            <a:ext cx="6858000" cy="621558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0E4A8C"/>
                </a:solidFill>
                <a:latin typeface="Cambria" panose="02040503050406030204" pitchFamily="18" charset="0"/>
              </a:rPr>
              <a:t> </a:t>
            </a:r>
            <a:r>
              <a:rPr lang="en-US" sz="2000" b="1" dirty="0" smtClean="0">
                <a:solidFill>
                  <a:srgbClr val="0E4A8C"/>
                </a:solidFill>
                <a:latin typeface="Cambria" panose="02040503050406030204" pitchFamily="18" charset="0"/>
              </a:rPr>
              <a:t>I</a:t>
            </a:r>
            <a:r>
              <a:rPr lang="en-US" sz="2000" b="1" dirty="0">
                <a:solidFill>
                  <a:srgbClr val="0E4A8C"/>
                </a:solidFill>
                <a:latin typeface="Cambria" panose="02040503050406030204" pitchFamily="18" charset="0"/>
              </a:rPr>
              <a:t>I</a:t>
            </a:r>
            <a:r>
              <a:rPr lang="en-US" sz="2000" b="1" dirty="0" smtClean="0">
                <a:solidFill>
                  <a:srgbClr val="0E4A8C"/>
                </a:solidFill>
                <a:latin typeface="Cambria" panose="02040503050406030204" pitchFamily="18" charset="0"/>
              </a:rPr>
              <a:t>. </a:t>
            </a:r>
            <a:r>
              <a:rPr lang="ru-RU" sz="2000" b="1" dirty="0" smtClean="0">
                <a:solidFill>
                  <a:srgbClr val="0E4A8C"/>
                </a:solidFill>
                <a:latin typeface="Cambria" panose="02040503050406030204" pitchFamily="18" charset="0"/>
              </a:rPr>
              <a:t>ВЕДОМСТВЕННАЯ ПРИНАДЛЕЖНОСТЬ</a:t>
            </a:r>
            <a:endParaRPr lang="ru-RU" sz="2000" b="1" dirty="0">
              <a:solidFill>
                <a:srgbClr val="0E4A8C"/>
              </a:solidFill>
              <a:latin typeface="Cambria" panose="02040503050406030204" pitchFamily="18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333375" y="907754"/>
            <a:ext cx="6249639" cy="0"/>
          </a:xfrm>
          <a:prstGeom prst="line">
            <a:avLst/>
          </a:prstGeom>
          <a:ln w="19050">
            <a:solidFill>
              <a:srgbClr val="0E4A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357536" y="9414299"/>
            <a:ext cx="6249639" cy="0"/>
          </a:xfrm>
          <a:prstGeom prst="line">
            <a:avLst/>
          </a:prstGeom>
          <a:ln w="19050">
            <a:solidFill>
              <a:srgbClr val="0E4A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1162051" y="9544897"/>
            <a:ext cx="5319802" cy="264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80000"/>
              </a:lnSpc>
            </a:pPr>
            <a:r>
              <a:rPr lang="ru-RU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Информация </a:t>
            </a:r>
            <a:r>
              <a:rPr lang="ru-RU" sz="1000" dirty="0">
                <a:solidFill>
                  <a:srgbClr val="064879"/>
                </a:solidFill>
                <a:latin typeface="Cambria" panose="02040503050406030204" pitchFamily="18" charset="0"/>
              </a:rPr>
              <a:t>о результатах работы с обращениями </a:t>
            </a:r>
            <a:r>
              <a:rPr lang="ru-RU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граждан за </a:t>
            </a:r>
            <a:r>
              <a:rPr lang="en-US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I </a:t>
            </a:r>
            <a:r>
              <a:rPr lang="ru-RU" sz="1000" dirty="0">
                <a:solidFill>
                  <a:srgbClr val="064879"/>
                </a:solidFill>
                <a:latin typeface="Cambria" panose="02040503050406030204" pitchFamily="18" charset="0"/>
              </a:rPr>
              <a:t>квартал </a:t>
            </a:r>
            <a:r>
              <a:rPr lang="ru-RU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2022 год </a:t>
            </a:r>
            <a:r>
              <a:rPr lang="en-US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| </a:t>
            </a:r>
            <a:r>
              <a:rPr lang="en-US" sz="1400" b="1" dirty="0">
                <a:solidFill>
                  <a:srgbClr val="064879"/>
                </a:solidFill>
                <a:latin typeface="Cambria" panose="02040503050406030204" pitchFamily="18" charset="0"/>
              </a:rPr>
              <a:t>4</a:t>
            </a:r>
            <a:endParaRPr lang="ru-RU" sz="1400" b="1" dirty="0">
              <a:solidFill>
                <a:srgbClr val="064879"/>
              </a:solidFill>
              <a:latin typeface="Cambria" panose="020405030504060302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53561" y="2433879"/>
            <a:ext cx="5743551" cy="264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1400" dirty="0">
                <a:solidFill>
                  <a:srgbClr val="072A5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Иные обращения направлены по компетенции:</a:t>
            </a:r>
            <a:endParaRPr lang="en-US" sz="1400" dirty="0">
              <a:solidFill>
                <a:srgbClr val="072A5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5040746"/>
              </p:ext>
            </p:extLst>
          </p:nvPr>
        </p:nvGraphicFramePr>
        <p:xfrm>
          <a:off x="495270" y="3140630"/>
          <a:ext cx="5892651" cy="3695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9158"/>
                <a:gridCol w="1223493"/>
              </a:tblGrid>
              <a:tr h="77909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250000"/>
                        </a:lnSpc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Наименование </a:t>
                      </a:r>
                      <a:endParaRPr lang="en-US" sz="1400" kern="1200" dirty="0" smtClean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Количество</a:t>
                      </a:r>
                      <a:endParaRPr lang="ru-RU" sz="1400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419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80000"/>
                        </a:lnSpc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Министерство просвещения Российской Федерации</a:t>
                      </a:r>
                      <a:endParaRPr lang="ru-RU" sz="1400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652</a:t>
                      </a:r>
                      <a:endParaRPr lang="en-US" sz="1400" b="1" dirty="0" smtClean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52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Федеральная служба по надзору в сфере образования и науки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57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41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Министерство внутренних дел Российской Федерации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52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41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Региональные органы исполнительной власти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58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41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Иные органы и организации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82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4191"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80000"/>
                        </a:lnSpc>
                      </a:pPr>
                      <a:r>
                        <a:rPr lang="ru-RU" sz="1400" b="1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Итого:</a:t>
                      </a:r>
                      <a:endParaRPr lang="ru-RU" sz="1400" b="1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901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2" name="Прямоугольник 21"/>
          <p:cNvSpPr/>
          <p:nvPr/>
        </p:nvSpPr>
        <p:spPr>
          <a:xfrm>
            <a:off x="2020715" y="1498202"/>
            <a:ext cx="4740275" cy="43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51</a:t>
            </a:r>
            <a:r>
              <a:rPr lang="en-US" sz="1400" dirty="0" smtClean="0">
                <a:solidFill>
                  <a:srgbClr val="072A5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99</a:t>
            </a: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из 6</a:t>
            </a:r>
            <a:r>
              <a:rPr lang="en-US" sz="1400" dirty="0" smtClean="0">
                <a:solidFill>
                  <a:srgbClr val="072A5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100</a:t>
            </a: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sz="1400" dirty="0">
                <a:solidFill>
                  <a:srgbClr val="072A5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обращений поступило </a:t>
            </a: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1400" dirty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вопросам, </a:t>
            </a:r>
          </a:p>
          <a:p>
            <a:pPr>
              <a:lnSpc>
                <a:spcPct val="80000"/>
              </a:lnSpc>
            </a:pPr>
            <a:r>
              <a:rPr lang="ru-RU" sz="1400" dirty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отнесенным к компетенции Минобрнауки </a:t>
            </a: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России</a:t>
            </a:r>
            <a:endParaRPr lang="en-US" sz="1400" dirty="0">
              <a:solidFill>
                <a:srgbClr val="072A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99596" y="1378756"/>
            <a:ext cx="112299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8</a:t>
            </a:r>
            <a:r>
              <a:rPr lang="ru-RU" sz="32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5%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63582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Заголовок 1"/>
          <p:cNvSpPr txBox="1">
            <a:spLocks/>
          </p:cNvSpPr>
          <p:nvPr/>
        </p:nvSpPr>
        <p:spPr>
          <a:xfrm>
            <a:off x="0" y="328612"/>
            <a:ext cx="6858000" cy="438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00" b="1" dirty="0" smtClean="0">
                <a:solidFill>
                  <a:srgbClr val="064473"/>
                </a:solidFill>
                <a:latin typeface="Cambria" panose="02040503050406030204" pitchFamily="18" charset="0"/>
              </a:rPr>
              <a:t>III. </a:t>
            </a:r>
            <a:r>
              <a:rPr lang="ru-RU" sz="2000" b="1" dirty="0" smtClean="0">
                <a:solidFill>
                  <a:srgbClr val="0E4A8C"/>
                </a:solidFill>
                <a:latin typeface="Cambria" panose="02040503050406030204" pitchFamily="18" charset="0"/>
              </a:rPr>
              <a:t>ОБЗОР ТЕМАТИКИ ОБРАЩЕНИЙ ГРАЖДАН</a:t>
            </a:r>
            <a:endParaRPr lang="ru-RU" sz="2000" b="1" dirty="0">
              <a:solidFill>
                <a:srgbClr val="064473"/>
              </a:solidFill>
              <a:latin typeface="Cambria" panose="02040503050406030204" pitchFamily="18" charset="0"/>
            </a:endParaRPr>
          </a:p>
        </p:txBody>
      </p:sp>
      <p:cxnSp>
        <p:nvCxnSpPr>
          <p:cNvPr id="57" name="Прямая соединительная линия 56"/>
          <p:cNvCxnSpPr/>
          <p:nvPr/>
        </p:nvCxnSpPr>
        <p:spPr>
          <a:xfrm>
            <a:off x="232213" y="873544"/>
            <a:ext cx="6249639" cy="0"/>
          </a:xfrm>
          <a:prstGeom prst="line">
            <a:avLst/>
          </a:prstGeom>
          <a:ln w="19050">
            <a:solidFill>
              <a:srgbClr val="0E4A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357536" y="9518982"/>
            <a:ext cx="6249639" cy="0"/>
          </a:xfrm>
          <a:prstGeom prst="line">
            <a:avLst/>
          </a:prstGeom>
          <a:ln w="19050">
            <a:solidFill>
              <a:srgbClr val="0E4A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1242647" y="9544897"/>
            <a:ext cx="5239206" cy="264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80000"/>
              </a:lnSpc>
            </a:pPr>
            <a:r>
              <a:rPr lang="ru-RU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Информация </a:t>
            </a:r>
            <a:r>
              <a:rPr lang="ru-RU" sz="1000" dirty="0">
                <a:solidFill>
                  <a:srgbClr val="064879"/>
                </a:solidFill>
                <a:latin typeface="Cambria" panose="02040503050406030204" pitchFamily="18" charset="0"/>
              </a:rPr>
              <a:t>о результатах работы с обращениями граждан за </a:t>
            </a:r>
            <a:r>
              <a:rPr lang="en-US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I </a:t>
            </a:r>
            <a:r>
              <a:rPr lang="ru-RU" sz="1000" dirty="0">
                <a:solidFill>
                  <a:srgbClr val="064879"/>
                </a:solidFill>
                <a:latin typeface="Cambria" panose="02040503050406030204" pitchFamily="18" charset="0"/>
              </a:rPr>
              <a:t>квартал  </a:t>
            </a:r>
            <a:r>
              <a:rPr lang="ru-RU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2022 год</a:t>
            </a:r>
            <a:r>
              <a:rPr lang="en-US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| </a:t>
            </a:r>
            <a:r>
              <a:rPr lang="ru-RU" sz="1400" b="1" dirty="0">
                <a:solidFill>
                  <a:srgbClr val="064879"/>
                </a:solidFill>
                <a:latin typeface="Cambria" panose="02040503050406030204" pitchFamily="18" charset="0"/>
              </a:rPr>
              <a:t>5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25568" y="1018716"/>
            <a:ext cx="6606862" cy="43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1400" b="1" dirty="0">
                <a:solidFill>
                  <a:srgbClr val="072A5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Обзор тематики обращений граждан, юридических лиц и общественных объединений за период </a:t>
            </a:r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 </a:t>
            </a:r>
            <a:r>
              <a:rPr lang="ru-RU" sz="1400" b="1" dirty="0" smtClean="0">
                <a:solidFill>
                  <a:srgbClr val="C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 января по 31 марта </a:t>
            </a:r>
            <a:r>
              <a:rPr lang="ru-RU" sz="1400" b="1" dirty="0" smtClean="0">
                <a:solidFill>
                  <a:srgbClr val="C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2022 </a:t>
            </a:r>
            <a:r>
              <a:rPr lang="ru-RU" sz="1400" b="1" dirty="0" smtClean="0">
                <a:solidFill>
                  <a:srgbClr val="C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г</a:t>
            </a:r>
            <a:r>
              <a:rPr lang="ru-RU" sz="1400" b="1" dirty="0" smtClean="0">
                <a:solidFill>
                  <a:srgbClr val="C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</a:t>
            </a:r>
            <a:endParaRPr lang="ru-RU" sz="1400" b="1" dirty="0">
              <a:solidFill>
                <a:srgbClr val="072A5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6860535"/>
              </p:ext>
            </p:extLst>
          </p:nvPr>
        </p:nvGraphicFramePr>
        <p:xfrm>
          <a:off x="309092" y="1600930"/>
          <a:ext cx="6298082" cy="760267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21972"/>
                <a:gridCol w="3237550"/>
                <a:gridCol w="1137139"/>
                <a:gridCol w="1601421"/>
              </a:tblGrid>
              <a:tr h="9158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916" marR="31916" marT="0" marB="0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Категория вопросов</a:t>
                      </a:r>
                    </a:p>
                  </a:txBody>
                  <a:tcPr marL="31916" marR="31916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Общее количество</a:t>
                      </a:r>
                    </a:p>
                  </a:txBody>
                  <a:tcPr marL="31916" marR="31916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Доля </a:t>
                      </a:r>
                      <a:r>
                        <a:rPr lang="ru-RU" sz="1400" b="1" kern="1200" dirty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от поступивших по </a:t>
                      </a:r>
                      <a:r>
                        <a:rPr lang="ru-RU" sz="1400" b="1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принадлежности, %</a:t>
                      </a:r>
                      <a:endParaRPr lang="ru-RU" sz="1400" b="1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31916" marR="31916" marT="0" marB="0" anchor="ctr"/>
                </a:tc>
              </a:tr>
              <a:tr h="8491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Образовательные стандарты, требования </a:t>
                      </a: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к </a:t>
                      </a:r>
                      <a:r>
                        <a:rPr lang="ru-RU" sz="1400" kern="1200" dirty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образовательному </a:t>
                      </a: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процессу</a:t>
                      </a:r>
                      <a:r>
                        <a:rPr lang="en-US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и условия проведения образовательного процесса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104</a:t>
                      </a: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20,3</a:t>
                      </a:r>
                      <a:endParaRPr lang="ru-RU" sz="1400" b="1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760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Присвоение ученых степеней</a:t>
                      </a:r>
                      <a:b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</a:b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и званий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64</a:t>
                      </a: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12,4</a:t>
                      </a:r>
                      <a:endParaRPr lang="ru-RU" sz="1400" b="1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9813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Поступление в образовательные организации высшего образования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(в том числе поступление в вуз онлайн, жалобы на приемные комиссии вузов, поступление иностранных студентов)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34</a:t>
                      </a: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6,6</a:t>
                      </a:r>
                      <a:endParaRPr lang="ru-RU" sz="1400" b="1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981390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4</a:t>
                      </a:r>
                      <a:endParaRPr lang="ru-RU" sz="1400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Проведение научных исследований</a:t>
                      </a:r>
                      <a:b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</a:b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(в том числе о научных открытиях</a:t>
                      </a:r>
                      <a:r>
                        <a:rPr lang="en-US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</a:b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и изобретениях граждан)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70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5,2</a:t>
                      </a:r>
                      <a:endParaRPr lang="ru-RU" sz="1400" b="1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9813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Дистанционное образование, нарушения </a:t>
                      </a:r>
                      <a:r>
                        <a:rPr lang="ru-RU" sz="1400" kern="1200" dirty="0" err="1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санитарно</a:t>
                      </a: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 - эпидемиологических мер </a:t>
                      </a:r>
                      <a:b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</a:b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( в том числе по COVID-19)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</a:t>
                      </a: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2,2</a:t>
                      </a:r>
                      <a:endParaRPr lang="ru-RU" sz="1400" b="1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9813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Порядок выезда из Российской Федерации и въезда </a:t>
                      </a:r>
                      <a:b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</a:b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в Российскую Федерацию</a:t>
                      </a:r>
                    </a:p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(в том числе иностранных студентов)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</a:t>
                      </a: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2,1</a:t>
                      </a:r>
                      <a:endParaRPr lang="ru-RU" sz="1400" b="1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8617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Конфликтные ситуации </a:t>
                      </a:r>
                      <a:b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</a:b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в образовательных организациях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(в том числе увольнение и восстановление   на работе )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</a:t>
                      </a: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2,1</a:t>
                      </a:r>
                      <a:endParaRPr lang="ru-RU" sz="1400" b="1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3623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Заголовок 1"/>
          <p:cNvSpPr txBox="1">
            <a:spLocks/>
          </p:cNvSpPr>
          <p:nvPr/>
        </p:nvSpPr>
        <p:spPr>
          <a:xfrm>
            <a:off x="0" y="166500"/>
            <a:ext cx="6858000" cy="6009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00" b="1" dirty="0" smtClean="0">
                <a:solidFill>
                  <a:srgbClr val="064473"/>
                </a:solidFill>
                <a:latin typeface="Cambria" panose="02040503050406030204" pitchFamily="18" charset="0"/>
              </a:rPr>
              <a:t>III. </a:t>
            </a:r>
            <a:r>
              <a:rPr lang="ru-RU" sz="2000" b="1" dirty="0">
                <a:solidFill>
                  <a:srgbClr val="0E4A8C"/>
                </a:solidFill>
                <a:latin typeface="Cambria" panose="02040503050406030204" pitchFamily="18" charset="0"/>
              </a:rPr>
              <a:t>ОБЗОР ТЕМАТИКИ ОБРАЩЕНИЙ ГРАЖДАН</a:t>
            </a:r>
            <a:endParaRPr lang="ru-RU" sz="2000" b="1" dirty="0">
              <a:solidFill>
                <a:srgbClr val="064473"/>
              </a:solidFill>
              <a:latin typeface="Cambria" panose="02040503050406030204" pitchFamily="18" charset="0"/>
            </a:endParaRPr>
          </a:p>
        </p:txBody>
      </p:sp>
      <p:cxnSp>
        <p:nvCxnSpPr>
          <p:cNvPr id="57" name="Прямая соединительная линия 56"/>
          <p:cNvCxnSpPr/>
          <p:nvPr/>
        </p:nvCxnSpPr>
        <p:spPr>
          <a:xfrm>
            <a:off x="304180" y="744957"/>
            <a:ext cx="6249639" cy="0"/>
          </a:xfrm>
          <a:prstGeom prst="line">
            <a:avLst/>
          </a:prstGeom>
          <a:ln w="19050">
            <a:solidFill>
              <a:srgbClr val="0E4A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357536" y="9414299"/>
            <a:ext cx="6249639" cy="0"/>
          </a:xfrm>
          <a:prstGeom prst="line">
            <a:avLst/>
          </a:prstGeom>
          <a:ln w="19050">
            <a:solidFill>
              <a:srgbClr val="0E4A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1195755" y="9544897"/>
            <a:ext cx="5286098" cy="264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80000"/>
              </a:lnSpc>
            </a:pPr>
            <a:r>
              <a:rPr lang="ru-RU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Информация </a:t>
            </a:r>
            <a:r>
              <a:rPr lang="ru-RU" sz="1000" dirty="0">
                <a:solidFill>
                  <a:srgbClr val="064879"/>
                </a:solidFill>
                <a:latin typeface="Cambria" panose="02040503050406030204" pitchFamily="18" charset="0"/>
              </a:rPr>
              <a:t>о результатах работы с обращениями граждан за </a:t>
            </a:r>
            <a:r>
              <a:rPr lang="en-US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I </a:t>
            </a:r>
            <a:r>
              <a:rPr lang="ru-RU" sz="1000" dirty="0">
                <a:solidFill>
                  <a:srgbClr val="064879"/>
                </a:solidFill>
                <a:latin typeface="Cambria" panose="02040503050406030204" pitchFamily="18" charset="0"/>
              </a:rPr>
              <a:t>квартал  </a:t>
            </a:r>
            <a:r>
              <a:rPr lang="ru-RU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2022 год</a:t>
            </a:r>
            <a:r>
              <a:rPr lang="en-US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| </a:t>
            </a:r>
            <a:r>
              <a:rPr lang="ru-RU" sz="1400" b="1" dirty="0">
                <a:solidFill>
                  <a:srgbClr val="064879"/>
                </a:solidFill>
                <a:latin typeface="Cambria" panose="02040503050406030204" pitchFamily="18" charset="0"/>
              </a:rPr>
              <a:t>6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0494636"/>
              </p:ext>
            </p:extLst>
          </p:nvPr>
        </p:nvGraphicFramePr>
        <p:xfrm>
          <a:off x="304180" y="970531"/>
          <a:ext cx="6302682" cy="785786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37881"/>
                <a:gridCol w="3243785"/>
                <a:gridCol w="1008185"/>
                <a:gridCol w="1612831"/>
              </a:tblGrid>
              <a:tr h="5769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Деятельность научных организаций </a:t>
                      </a:r>
                      <a:b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</a:b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и их руководителей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</a:t>
                      </a: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2,1</a:t>
                      </a:r>
                      <a:endParaRPr lang="ru-RU" sz="1400" b="1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9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Государственная итоговая аттестация обучающихся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</a:t>
                      </a: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endParaRPr lang="ru-RU" sz="1400" b="1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915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10</a:t>
                      </a:r>
                      <a:endParaRPr lang="ru-RU" sz="1400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Восстановление утраченных документов об образовании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</a:t>
                      </a: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1,9</a:t>
                      </a:r>
                      <a:endParaRPr lang="ru-RU" sz="1400" b="1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1927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11</a:t>
                      </a:r>
                      <a:endParaRPr lang="ru-RU" sz="1400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Стипендии, материальная помощь </a:t>
                      </a:r>
                      <a:r>
                        <a:rPr lang="en-US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</a:b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и другие денежные выплаты обучающимся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</a:t>
                      </a: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1,8</a:t>
                      </a:r>
                      <a:endParaRPr lang="ru-RU" sz="1400" b="1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6800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12</a:t>
                      </a:r>
                      <a:endParaRPr lang="ru-RU" sz="1400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Трудовые отношения. Заключение, изменение и прекращение трудового договора (в том числе руководители подведомственных организаций)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</a:t>
                      </a: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1,5</a:t>
                      </a:r>
                      <a:endParaRPr lang="ru-RU" sz="1400" b="1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7456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13</a:t>
                      </a:r>
                      <a:endParaRPr lang="ru-RU" sz="1400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Медицинская помощь и лечение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endParaRPr lang="ru-RU" sz="1400" b="1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9652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14</a:t>
                      </a:r>
                      <a:endParaRPr lang="ru-RU" sz="1400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Заработная плата, система оплаты труда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(в том числе педагогических работников)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endParaRPr lang="ru-RU" sz="1400" b="1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9652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15</a:t>
                      </a:r>
                      <a:endParaRPr lang="ru-RU" sz="1400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Проведение общественных мероприятий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1400" b="1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0,9</a:t>
                      </a:r>
                      <a:endParaRPr lang="ru-RU" sz="1400" b="1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69239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16</a:t>
                      </a:r>
                      <a:endParaRPr lang="ru-RU" sz="1400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Трудоустройство и занятость населения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(в том числе выпускников вузов)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0,8</a:t>
                      </a:r>
                      <a:endParaRPr lang="ru-RU" sz="1400" b="1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277980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17</a:t>
                      </a:r>
                      <a:endParaRPr lang="ru-RU" sz="1400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Государственная услуга по предоставлению </a:t>
                      </a:r>
                      <a:r>
                        <a:rPr lang="ru-RU" sz="1400" kern="1200" dirty="0" err="1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апостиля</a:t>
                      </a: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 на российских официальных документах, подлежащих вывозу за пределы Российской Федерации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0,8</a:t>
                      </a:r>
                      <a:endParaRPr lang="ru-RU" sz="1400" b="1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534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Заголовок 1"/>
          <p:cNvSpPr txBox="1">
            <a:spLocks/>
          </p:cNvSpPr>
          <p:nvPr/>
        </p:nvSpPr>
        <p:spPr>
          <a:xfrm>
            <a:off x="0" y="166500"/>
            <a:ext cx="6858000" cy="6009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00" b="1" dirty="0" smtClean="0">
                <a:solidFill>
                  <a:srgbClr val="064473"/>
                </a:solidFill>
                <a:latin typeface="Cambria" panose="02040503050406030204" pitchFamily="18" charset="0"/>
              </a:rPr>
              <a:t>III. </a:t>
            </a:r>
            <a:r>
              <a:rPr lang="ru-RU" sz="2000" b="1" dirty="0">
                <a:solidFill>
                  <a:srgbClr val="0E4A8C"/>
                </a:solidFill>
                <a:latin typeface="Cambria" panose="02040503050406030204" pitchFamily="18" charset="0"/>
              </a:rPr>
              <a:t>ОБЗОР ТЕМАТИКИ ОБРАЩЕНИЙ ГРАЖДАН</a:t>
            </a:r>
            <a:endParaRPr lang="ru-RU" sz="2000" b="1" dirty="0">
              <a:solidFill>
                <a:srgbClr val="064473"/>
              </a:solidFill>
              <a:latin typeface="Cambria" panose="02040503050406030204" pitchFamily="18" charset="0"/>
            </a:endParaRPr>
          </a:p>
        </p:txBody>
      </p:sp>
      <p:cxnSp>
        <p:nvCxnSpPr>
          <p:cNvPr id="57" name="Прямая соединительная линия 56"/>
          <p:cNvCxnSpPr/>
          <p:nvPr/>
        </p:nvCxnSpPr>
        <p:spPr>
          <a:xfrm>
            <a:off x="304180" y="744957"/>
            <a:ext cx="6249639" cy="0"/>
          </a:xfrm>
          <a:prstGeom prst="line">
            <a:avLst/>
          </a:prstGeom>
          <a:ln w="19050">
            <a:solidFill>
              <a:srgbClr val="0E4A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357536" y="9414299"/>
            <a:ext cx="6249639" cy="0"/>
          </a:xfrm>
          <a:prstGeom prst="line">
            <a:avLst/>
          </a:prstGeom>
          <a:ln w="19050">
            <a:solidFill>
              <a:srgbClr val="0E4A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1277815" y="9544897"/>
            <a:ext cx="5204037" cy="264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80000"/>
              </a:lnSpc>
            </a:pPr>
            <a:r>
              <a:rPr lang="ru-RU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Информация </a:t>
            </a:r>
            <a:r>
              <a:rPr lang="ru-RU" sz="1000" dirty="0">
                <a:solidFill>
                  <a:srgbClr val="064879"/>
                </a:solidFill>
                <a:latin typeface="Cambria" panose="02040503050406030204" pitchFamily="18" charset="0"/>
              </a:rPr>
              <a:t>о результатах работы с обращениями </a:t>
            </a:r>
            <a:r>
              <a:rPr lang="ru-RU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граждан за </a:t>
            </a:r>
            <a:r>
              <a:rPr lang="en-US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I </a:t>
            </a:r>
            <a:r>
              <a:rPr lang="ru-RU" sz="1000" dirty="0">
                <a:solidFill>
                  <a:srgbClr val="064879"/>
                </a:solidFill>
                <a:latin typeface="Cambria" panose="02040503050406030204" pitchFamily="18" charset="0"/>
              </a:rPr>
              <a:t>квартал </a:t>
            </a:r>
            <a:r>
              <a:rPr lang="ru-RU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2022 год</a:t>
            </a:r>
            <a:r>
              <a:rPr lang="en-US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| </a:t>
            </a:r>
            <a:r>
              <a:rPr lang="ru-RU" sz="1400" b="1" dirty="0" smtClean="0">
                <a:solidFill>
                  <a:srgbClr val="064879"/>
                </a:solidFill>
                <a:latin typeface="Cambria" panose="02040503050406030204" pitchFamily="18" charset="0"/>
              </a:rPr>
              <a:t>7</a:t>
            </a:r>
            <a:endParaRPr lang="ru-RU" sz="1400" b="1" dirty="0">
              <a:solidFill>
                <a:srgbClr val="064879"/>
              </a:solidFill>
              <a:latin typeface="Cambria" panose="02040503050406030204" pitchFamily="18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71488" y="2701925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3825354"/>
              </p:ext>
            </p:extLst>
          </p:nvPr>
        </p:nvGraphicFramePr>
        <p:xfrm>
          <a:off x="255123" y="936585"/>
          <a:ext cx="6338860" cy="8013486"/>
        </p:xfrm>
        <a:graphic>
          <a:graphicData uri="http://schemas.openxmlformats.org/drawingml/2006/table">
            <a:tbl>
              <a:tblPr firstRow="1" firstCol="1" bandRow="1"/>
              <a:tblGrid>
                <a:gridCol w="388821"/>
                <a:gridCol w="3330179"/>
                <a:gridCol w="1078523"/>
                <a:gridCol w="1541337"/>
              </a:tblGrid>
              <a:tr h="857046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18</a:t>
                      </a:r>
                      <a:endParaRPr lang="ru-RU" sz="1400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Популяризация и пропаганда науки, научных достижений, научных знаний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0,6</a:t>
                      </a:r>
                      <a:endParaRPr lang="ru-RU" sz="1400" b="1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7046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19</a:t>
                      </a:r>
                      <a:endParaRPr lang="ru-RU" sz="1400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Формирование и реализация научной политики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1400" b="1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0,3</a:t>
                      </a:r>
                      <a:endParaRPr lang="ru-RU" sz="1400" b="1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704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20</a:t>
                      </a:r>
                      <a:endParaRPr lang="ru-RU" sz="1400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Образование, полученное </a:t>
                      </a:r>
                      <a:b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</a:b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в иностранном государстве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1400" b="1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0,3</a:t>
                      </a:r>
                      <a:endParaRPr lang="ru-RU" sz="1400" b="1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7046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21</a:t>
                      </a:r>
                      <a:endParaRPr lang="ru-RU" sz="1400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Места для проживания обучающихся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1400" b="1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0,2</a:t>
                      </a:r>
                      <a:r>
                        <a:rPr lang="ru-RU" sz="1400" b="1" kern="1200" dirty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704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22</a:t>
                      </a:r>
                      <a:endParaRPr lang="ru-RU" sz="1400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Создание, реорганизация </a:t>
                      </a:r>
                      <a:b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</a:b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и ликвидация образовательных организаций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1400" b="1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0,2</a:t>
                      </a:r>
                      <a:endParaRPr lang="ru-RU" sz="1400" b="1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6839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3</a:t>
                      </a:r>
                      <a:endParaRPr lang="ru-RU" sz="1400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Меры социальной поддержки  </a:t>
                      </a:r>
                      <a:b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</a:b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и стимулирования ученых и научных работников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1400" b="1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0,2</a:t>
                      </a:r>
                      <a:endParaRPr lang="ru-RU" sz="1400" b="1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1315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Международное сотрудничество                        в сфере науки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1400" b="1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0,05</a:t>
                      </a:r>
                      <a:endParaRPr lang="en-US" sz="1400" b="1" kern="1200" dirty="0" smtClean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1315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4</a:t>
                      </a:r>
                      <a:endParaRPr lang="ru-RU" sz="1400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Переподготовка и повышение квалификации педагогических работников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0,03</a:t>
                      </a:r>
                      <a:endParaRPr lang="ru-RU" sz="1400" b="1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011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 smtClean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Иные категории вопросов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2038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33,5</a:t>
                      </a:r>
                      <a:endParaRPr lang="ru-RU" sz="1400" b="1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377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27654" marR="27654" marT="8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Итого</a:t>
                      </a:r>
                      <a:r>
                        <a:rPr lang="en-US" sz="1400" b="1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:</a:t>
                      </a:r>
                      <a:r>
                        <a:rPr lang="ru-RU" sz="1400" b="1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  </a:t>
                      </a:r>
                      <a:endParaRPr lang="ru-RU" sz="1400" b="1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31916" marR="319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5199 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1916" marR="319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916" marR="319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356906" y="1878896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445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Заголовок 1"/>
          <p:cNvSpPr txBox="1">
            <a:spLocks/>
          </p:cNvSpPr>
          <p:nvPr/>
        </p:nvSpPr>
        <p:spPr>
          <a:xfrm>
            <a:off x="0" y="166500"/>
            <a:ext cx="6858000" cy="6009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00" b="1" dirty="0">
                <a:solidFill>
                  <a:srgbClr val="0E4A8C"/>
                </a:solidFill>
                <a:latin typeface="Cambria" panose="02040503050406030204" pitchFamily="18" charset="0"/>
              </a:rPr>
              <a:t>IV. </a:t>
            </a:r>
            <a:r>
              <a:rPr lang="ru-RU" sz="2000" b="1" dirty="0">
                <a:solidFill>
                  <a:srgbClr val="0E4A8C"/>
                </a:solidFill>
                <a:latin typeface="Cambria" panose="02040503050406030204" pitchFamily="18" charset="0"/>
              </a:rPr>
              <a:t>МЕРЫ, НАПРАВЛЕННЫЕ НА УЛУЧШЕНИЕ </a:t>
            </a:r>
            <a:r>
              <a:rPr lang="en-US" sz="2000" b="1" dirty="0">
                <a:solidFill>
                  <a:srgbClr val="0E4A8C"/>
                </a:solidFill>
                <a:latin typeface="Cambria" panose="02040503050406030204" pitchFamily="18" charset="0"/>
              </a:rPr>
              <a:t/>
            </a:r>
            <a:br>
              <a:rPr lang="en-US" sz="2000" b="1" dirty="0">
                <a:solidFill>
                  <a:srgbClr val="0E4A8C"/>
                </a:solidFill>
                <a:latin typeface="Cambria" panose="02040503050406030204" pitchFamily="18" charset="0"/>
              </a:rPr>
            </a:br>
            <a:r>
              <a:rPr lang="ru-RU" sz="2000" b="1" dirty="0">
                <a:solidFill>
                  <a:srgbClr val="0E4A8C"/>
                </a:solidFill>
                <a:latin typeface="Cambria" panose="02040503050406030204" pitchFamily="18" charset="0"/>
              </a:rPr>
              <a:t>КАЧЕСТВА РАБОТЫ С ОБРАЩЕНИЯМИ ГРАЖДАН </a:t>
            </a:r>
          </a:p>
        </p:txBody>
      </p:sp>
      <p:cxnSp>
        <p:nvCxnSpPr>
          <p:cNvPr id="57" name="Прямая соединительная линия 56"/>
          <p:cNvCxnSpPr/>
          <p:nvPr/>
        </p:nvCxnSpPr>
        <p:spPr>
          <a:xfrm>
            <a:off x="304180" y="744957"/>
            <a:ext cx="6249639" cy="0"/>
          </a:xfrm>
          <a:prstGeom prst="line">
            <a:avLst/>
          </a:prstGeom>
          <a:ln w="19050">
            <a:solidFill>
              <a:srgbClr val="0E4A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357536" y="9414299"/>
            <a:ext cx="6249639" cy="0"/>
          </a:xfrm>
          <a:prstGeom prst="line">
            <a:avLst/>
          </a:prstGeom>
          <a:ln w="19050">
            <a:solidFill>
              <a:srgbClr val="0E4A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1277815" y="9544897"/>
            <a:ext cx="5204037" cy="264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80000"/>
              </a:lnSpc>
            </a:pPr>
            <a:r>
              <a:rPr lang="ru-RU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Информация </a:t>
            </a:r>
            <a:r>
              <a:rPr lang="ru-RU" sz="1000" dirty="0">
                <a:solidFill>
                  <a:srgbClr val="064879"/>
                </a:solidFill>
                <a:latin typeface="Cambria" panose="02040503050406030204" pitchFamily="18" charset="0"/>
              </a:rPr>
              <a:t>о результатах работы с обращениями граждан за </a:t>
            </a:r>
            <a:r>
              <a:rPr lang="en-US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I </a:t>
            </a:r>
            <a:r>
              <a:rPr lang="ru-RU" sz="1000" dirty="0">
                <a:solidFill>
                  <a:srgbClr val="064879"/>
                </a:solidFill>
                <a:latin typeface="Cambria" panose="02040503050406030204" pitchFamily="18" charset="0"/>
              </a:rPr>
              <a:t>квартал </a:t>
            </a:r>
            <a:r>
              <a:rPr lang="ru-RU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2022 год</a:t>
            </a:r>
            <a:r>
              <a:rPr lang="en-US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| </a:t>
            </a:r>
            <a:r>
              <a:rPr lang="en-US" sz="1400" b="1" dirty="0">
                <a:solidFill>
                  <a:srgbClr val="064879"/>
                </a:solidFill>
                <a:latin typeface="Cambria" panose="02040503050406030204" pitchFamily="18" charset="0"/>
              </a:rPr>
              <a:t>8</a:t>
            </a:r>
            <a:endParaRPr lang="ru-RU" sz="1400" b="1" dirty="0">
              <a:solidFill>
                <a:srgbClr val="064879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07180" y="1053784"/>
            <a:ext cx="6243637" cy="78698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Административным департаментом 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Минобрнауки России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(далее - Министерство) принимаются следующие меры, направленные 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улучшение качества</a:t>
            </a:r>
            <a:r>
              <a:rPr lang="en-US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работы с обращениями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граждан, юридических лиц, общественных объединений 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(далее – обращения граждан):</a:t>
            </a:r>
          </a:p>
          <a:p>
            <a:pPr algn="just"/>
            <a:endParaRPr lang="ru-RU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Постановка обращений граждан на контроль;</a:t>
            </a:r>
          </a:p>
          <a:p>
            <a:pPr marL="285750" indent="-285750" algn="just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Консультативная помощь структурным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подразделениям Министерства и обеспечение единого порядка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работы с  обращениями граждан 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Министерстве</a:t>
            </a:r>
            <a:r>
              <a:rPr lang="en-US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1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Мониторинг хода исполнения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обращений 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граждан и результатов</a:t>
            </a:r>
            <a:b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их рассмотрения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1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Снятие с контроля 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обращений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граждан, на которые 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предоставлен объективный и всесторонний ответ в установленные сроки;</a:t>
            </a:r>
          </a:p>
          <a:p>
            <a:pPr marL="285750" indent="-285750" algn="just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Подготовка информации о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количестве обращений граждан, 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установленный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срок 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рассмотрения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которых 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истекает (еженедельно), и направление ее в структурные подразделения Министерства;</a:t>
            </a:r>
          </a:p>
          <a:p>
            <a:pPr marL="285750" indent="-285750" algn="just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Подготовка информации об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исполнительской дисциплине </a:t>
            </a:r>
            <a:b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структурных подразделений  Министерства по рассмотрению обращений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граждан (еженедельно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marL="285750" indent="-285750" algn="just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Подготовка информации Министру науки и высшего образования Российской Федерации о состоянии исполнительской дисциплины                       по рассмотрению обращений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граждан 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структурными подразделениями 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Министерства в 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соответствии с установленной периодичностью;</a:t>
            </a:r>
          </a:p>
          <a:p>
            <a:pPr marL="285750" indent="-285750" algn="just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Формирование предложений по обеспечению своевременного выполнения поручений, повышению исполнительской дисциплины, совершенствованию организации и осуществления контроля </a:t>
            </a:r>
            <a:b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исполнением обращений граждан.</a:t>
            </a:r>
          </a:p>
          <a:p>
            <a:pPr algn="just">
              <a:lnSpc>
                <a:spcPct val="150000"/>
              </a:lnSpc>
            </a:pPr>
            <a:endParaRPr 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80000"/>
              </a:lnSpc>
              <a:buFontTx/>
              <a:buChar char="-"/>
            </a:pPr>
            <a:endParaRPr lang="en-US" sz="14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80000"/>
              </a:lnSpc>
              <a:buFontTx/>
              <a:buChar char="-"/>
            </a:pPr>
            <a:endParaRPr lang="en-US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71488" y="2701925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356906" y="1878896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6689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7899</TotalTime>
  <Words>755</Words>
  <Application>Microsoft Office PowerPoint</Application>
  <PresentationFormat>Лист A4 (210x297 мм)</PresentationFormat>
  <Paragraphs>238</Paragraphs>
  <Slides>9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Cambria</vt:lpstr>
      <vt:lpstr>Times New Roman</vt:lpstr>
      <vt:lpstr>Wingdings</vt:lpstr>
      <vt:lpstr>Тема Office</vt:lpstr>
      <vt:lpstr>Презентация PowerPoint</vt:lpstr>
      <vt:lpstr>СОДЕРЖАНИЕ </vt:lpstr>
      <vt:lpstr> I. ОБЩИЕ СВЕДЕНИЯ</vt:lpstr>
      <vt:lpstr> I. ОБЩИЕ СВЕДЕНИЯ</vt:lpstr>
      <vt:lpstr> II. ВЕДОМСТВЕННАЯ ПРИНАДЛЕЖНОСТЬ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gasymovaaf@minobrnauki.gov.ru</dc:creator>
  <cp:lastModifiedBy>Петровичева Светлана Владимировна</cp:lastModifiedBy>
  <cp:revision>539</cp:revision>
  <cp:lastPrinted>2022-04-11T12:40:47Z</cp:lastPrinted>
  <dcterms:created xsi:type="dcterms:W3CDTF">2019-01-10T08:07:16Z</dcterms:created>
  <dcterms:modified xsi:type="dcterms:W3CDTF">2022-04-13T12:46:47Z</dcterms:modified>
</cp:coreProperties>
</file>