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8" r:id="rId3"/>
    <p:sldId id="281" r:id="rId4"/>
    <p:sldId id="287" r:id="rId5"/>
    <p:sldId id="280" r:id="rId6"/>
    <p:sldId id="284" r:id="rId7"/>
    <p:sldId id="282" r:id="rId8"/>
    <p:sldId id="285" r:id="rId9"/>
    <p:sldId id="289" r:id="rId10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A8C"/>
    <a:srgbClr val="0A3665"/>
    <a:srgbClr val="FFFFFF"/>
    <a:srgbClr val="064676"/>
    <a:srgbClr val="064473"/>
    <a:srgbClr val="0E70DC"/>
    <a:srgbClr val="78C7FF"/>
    <a:srgbClr val="1158A7"/>
    <a:srgbClr val="0097FE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240" y="84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2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7884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  <a:endParaRPr lang="en-US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ежеквартальная справка)</a:t>
            </a:r>
          </a:p>
          <a:p>
            <a:pPr algn="ctr">
              <a:lnSpc>
                <a:spcPct val="80000"/>
              </a:lnSpc>
            </a:pPr>
            <a:endParaRPr lang="ru-RU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квартале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3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24001" y="9544897"/>
            <a:ext cx="495785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о результатах работы с обращениями граждан за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13110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</a:p>
          <a:p>
            <a:pPr>
              <a:lnSpc>
                <a:spcPct val="80000"/>
              </a:lnSpc>
            </a:pP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5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4898830" y="3357755"/>
            <a:ext cx="1345750" cy="9607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92282" y="3856409"/>
            <a:ext cx="474726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. МЕРЫ, НАПРАВЛЕННЫЕ НА УЛУЧШЕНИЕ </a:t>
            </a:r>
            <a: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209101" y="4045153"/>
            <a:ext cx="301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119721" y="4330877"/>
            <a:ext cx="1093465" cy="11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1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524277" y="9533408"/>
            <a:ext cx="4917494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период 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января по 31марта 2021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7089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18459" y="2994909"/>
            <a:ext cx="108465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(90%)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65261" y="1931186"/>
            <a:ext cx="3915752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3120" y="2651071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6371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1106" y="3006516"/>
            <a:ext cx="8891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19346" y="266267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627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647710" y="262880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33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«Не-обращения»: благодарности, приглашения, поздравления</a:t>
            </a:r>
            <a:endParaRPr lang="en-US" sz="1400" dirty="0" smtClean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338702" y="2661824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58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8" y="2264351"/>
            <a:ext cx="354930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045756" y="2268729"/>
            <a:ext cx="1601954" cy="56013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82" idx="1"/>
          </p:cNvCxnSpPr>
          <p:nvPr/>
        </p:nvCxnSpPr>
        <p:spPr>
          <a:xfrm>
            <a:off x="2197498" y="2080601"/>
            <a:ext cx="3141204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72592"/>
              </p:ext>
            </p:extLst>
          </p:nvPr>
        </p:nvGraphicFramePr>
        <p:xfrm>
          <a:off x="788492" y="4238300"/>
          <a:ext cx="55641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391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Первичное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Повторное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Многократное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9049" y="5601514"/>
            <a:ext cx="1226233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56344" y="6355962"/>
            <a:ext cx="116040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 (99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,8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70677" y="5956034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7072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>
            <a:stCxn id="91" idx="3"/>
          </p:cNvCxnSpPr>
          <p:nvPr/>
        </p:nvCxnSpPr>
        <p:spPr>
          <a:xfrm flipV="1">
            <a:off x="2226013" y="5956035"/>
            <a:ext cx="351045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189442" y="6337729"/>
            <a:ext cx="508869" cy="2827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38815" y="6052821"/>
            <a:ext cx="182778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59716" y="6688108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761925" y="6404738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324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645782" y="5772125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6748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283488" y="598102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49646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повторности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524277" y="9533408"/>
            <a:ext cx="4917494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356" y="1140645"/>
            <a:ext cx="439024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14029" y="4688933"/>
            <a:ext cx="143391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47941" y="4688933"/>
            <a:ext cx="1574151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Министерства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38753" y="4761023"/>
            <a:ext cx="170564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 </a:t>
            </a:r>
            <a:r>
              <a:rPr lang="en-US" sz="1400" dirty="0" err="1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107920" y="4355733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2852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861652" y="3901335"/>
            <a:ext cx="1040540" cy="37392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541832" y="4367883"/>
            <a:ext cx="67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700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840785" y="4364719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927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 flipH="1">
            <a:off x="2996993" y="3978865"/>
            <a:ext cx="225839" cy="305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920631" y="4763165"/>
            <a:ext cx="152114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МЭДО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3622092" y="3976069"/>
            <a:ext cx="267683" cy="29758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244395" y="4399028"/>
            <a:ext cx="653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1115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15570"/>
              </p:ext>
            </p:extLst>
          </p:nvPr>
        </p:nvGraphicFramePr>
        <p:xfrm>
          <a:off x="683412" y="1722928"/>
          <a:ext cx="5652994" cy="115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313"/>
                <a:gridCol w="1767481"/>
                <a:gridCol w="2743200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письменной форме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форме электронного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71649" y="3607551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55</a:t>
            </a:r>
            <a:r>
              <a:rPr lang="ru-RU" sz="2000" dirty="0" smtClean="0"/>
              <a:t>94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536" y="2434532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обращения направлены по компетенции: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57697"/>
              </p:ext>
            </p:extLst>
          </p:nvPr>
        </p:nvGraphicFramePr>
        <p:xfrm>
          <a:off x="495270" y="3345104"/>
          <a:ext cx="6087744" cy="4165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068"/>
                <a:gridCol w="130267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Наименование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просвещения Российской Федерации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органы и организации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Региональные органы исполнительной власти</a:t>
                      </a:r>
                    </a:p>
                    <a:p>
                      <a:pPr algn="l"/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здравоохранения Российской Федерации</a:t>
                      </a:r>
                    </a:p>
                    <a:p>
                      <a:pPr algn="l"/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Федеральная служба по надзору в сфере образования              и науки</a:t>
                      </a:r>
                    </a:p>
                    <a:p>
                      <a:pPr algn="l"/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5717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 </a:t>
            </a:r>
            <a:r>
              <a:rPr lang="en-US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7089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обращений поступило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8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1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179" y="1018716"/>
            <a:ext cx="637995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 тематики обращений граждан, юридических лиц и общественных объединений за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  <a:r>
              <a:rPr lang="en-US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по 31марта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г.: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14644"/>
              </p:ext>
            </p:extLst>
          </p:nvPr>
        </p:nvGraphicFramePr>
        <p:xfrm>
          <a:off x="227220" y="1706997"/>
          <a:ext cx="6326599" cy="77152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8165"/>
                <a:gridCol w="3528569"/>
                <a:gridCol w="1134869"/>
                <a:gridCol w="1324996"/>
              </a:tblGrid>
              <a:tr h="904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Категория вопросов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от поступивших по 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принадлежности, 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/>
                </a:tc>
              </a:tr>
              <a:tr h="913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b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 образовательному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17%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913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Порядок выезда из Российской Федерации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въезда в Российскую Федерацию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13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Дистанционное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образование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нарушения </a:t>
                      </a:r>
                      <a:endParaRPr lang="ru-RU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- эпидемиологических </a:t>
                      </a: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мер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 в том числе по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-19)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6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Присвоение ученых степеней и званий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41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Поступление в образовательные организации высшего образования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поступление в вуз онлайн,                 жалобы на приемные комиссии вузов, поступление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13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увольнение и восстановление   на работе )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Деятельность научных организаций и их руководителей</a:t>
                      </a:r>
                      <a:r>
                        <a:rPr lang="ru-RU" sz="1400" kern="1200" baseline="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400" kern="1200" baseline="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сохранении РФФИ)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2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числе, о научных открытиях и изобретениях граждан)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76636"/>
              </p:ext>
            </p:extLst>
          </p:nvPr>
        </p:nvGraphicFramePr>
        <p:xfrm>
          <a:off x="293765" y="1122993"/>
          <a:ext cx="6260054" cy="80421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4863"/>
                <a:gridCol w="3512585"/>
                <a:gridCol w="855323"/>
                <a:gridCol w="1517283"/>
              </a:tblGrid>
              <a:tr h="650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Стипендии, материальная помощь и другие денежные выплаты обучающимся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Восстановление утраченных документов </a:t>
                      </a:r>
                      <a:b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 образовании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2%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(в том числе, выпускников вузов)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7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7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Заработная плата, система оплаты труда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(в том числе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педагогических работников 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2%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2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Медицинская помощь и лечение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1%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59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Трудовые отношения. Заключение, изменение и прекращение трудового договора (в том числе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руководители подведомственных организаций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1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15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00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Меры социальной поддержки 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стимулирования ученых и научных работников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1166"/>
              </p:ext>
            </p:extLst>
          </p:nvPr>
        </p:nvGraphicFramePr>
        <p:xfrm>
          <a:off x="304180" y="923969"/>
          <a:ext cx="6261499" cy="5362743"/>
        </p:xfrm>
        <a:graphic>
          <a:graphicData uri="http://schemas.openxmlformats.org/drawingml/2006/table">
            <a:tbl>
              <a:tblPr firstRow="1" firstCol="1" bandRow="1"/>
              <a:tblGrid>
                <a:gridCol w="354648"/>
                <a:gridCol w="3427397"/>
                <a:gridCol w="996543"/>
                <a:gridCol w="1482911"/>
              </a:tblGrid>
              <a:tr h="681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Переподготовка и повышение квалификации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Образование, полученное в иностранном государстве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0,2%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Льготы в законодательстве                          о социальном обеспечении                                         и социальном страховании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Международное сотрудничество                        в сфере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Формирование и реализация научной политики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Иные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категории вопросов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1541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5717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IV.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9470" y="2466693"/>
            <a:ext cx="660042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Tx/>
              <a:buChar char="-"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4180" y="1157288"/>
            <a:ext cx="640571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департаментом Министерства науки и высшего образования Российской Федерации (далее - Министерство) принимаются следующие меры, направленные на улучшение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работы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обращениями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юридических лиц, общественных объединений (далее – обращения граждан):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обращений граждан на контроль;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Консультативная помощь структурным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подразделениям Министерства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обеспечение единого порядка работы с  обращениями граждан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Министерстве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хода исполнения обращений граждан и результатов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с контроля обращений граждан, на которые предоставлен объективный и всесторонний ответ в установленные сроки;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 количестве обращений граждан, установленный срок для рассмотрения которых истекает (еженедельно), и направление ее в структурные подразделения Министерства;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об исполнительской дисциплине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подразделений  Министерства по рассмотрению обращений граждан (еженедельно);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Министру науки и высшего образования Российской Федерации о состоянии исполнительской дисциплины                       по рассмотрению обращений граждан структурными подразделениями  Министерства в соответствии с установленной периодичностью;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предложений по обеспечению своевременного выполнения поручений, повышению исполнительской дисциплины, совершенствованию организации и осуществления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исполнением обращений граждан.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6495</TotalTime>
  <Words>681</Words>
  <Application>Microsoft Office PowerPoint</Application>
  <PresentationFormat>Лист A4 (210x297 мм)</PresentationFormat>
  <Paragraphs>240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Фризен Андрей Андреевич</dc:creator>
  <cp:lastModifiedBy>Гасымова Айнур Фатали Кызы</cp:lastModifiedBy>
  <cp:revision>430</cp:revision>
  <cp:lastPrinted>2021-04-02T11:06:26Z</cp:lastPrinted>
  <dcterms:created xsi:type="dcterms:W3CDTF">2019-01-10T08:07:16Z</dcterms:created>
  <dcterms:modified xsi:type="dcterms:W3CDTF">2021-07-15T08:41:14Z</dcterms:modified>
</cp:coreProperties>
</file>